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6"/>
  </p:notesMasterIdLst>
  <p:sldIdLst>
    <p:sldId id="300" r:id="rId4"/>
    <p:sldId id="323" r:id="rId5"/>
    <p:sldId id="302" r:id="rId6"/>
    <p:sldId id="303" r:id="rId7"/>
    <p:sldId id="259" r:id="rId8"/>
    <p:sldId id="324" r:id="rId9"/>
    <p:sldId id="325" r:id="rId10"/>
    <p:sldId id="327" r:id="rId11"/>
    <p:sldId id="328" r:id="rId12"/>
    <p:sldId id="326" r:id="rId13"/>
    <p:sldId id="304" r:id="rId14"/>
    <p:sldId id="305" r:id="rId15"/>
    <p:sldId id="330" r:id="rId16"/>
    <p:sldId id="264" r:id="rId17"/>
    <p:sldId id="320" r:id="rId18"/>
    <p:sldId id="322" r:id="rId19"/>
    <p:sldId id="321" r:id="rId20"/>
    <p:sldId id="317" r:id="rId21"/>
    <p:sldId id="316" r:id="rId22"/>
    <p:sldId id="332" r:id="rId23"/>
    <p:sldId id="334" r:id="rId24"/>
    <p:sldId id="335" r:id="rId25"/>
    <p:sldId id="336" r:id="rId26"/>
    <p:sldId id="337" r:id="rId27"/>
    <p:sldId id="274" r:id="rId28"/>
    <p:sldId id="292" r:id="rId29"/>
    <p:sldId id="338" r:id="rId30"/>
    <p:sldId id="339" r:id="rId31"/>
    <p:sldId id="319" r:id="rId32"/>
    <p:sldId id="333" r:id="rId33"/>
    <p:sldId id="318" r:id="rId34"/>
    <p:sldId id="31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0" autoAdjust="0"/>
    <p:restoredTop sz="81088" autoAdjust="0"/>
  </p:normalViewPr>
  <p:slideViewPr>
    <p:cSldViewPr snapToGrid="0">
      <p:cViewPr varScale="1">
        <p:scale>
          <a:sx n="85" d="100"/>
          <a:sy n="85" d="100"/>
        </p:scale>
        <p:origin x="68" y="1016"/>
      </p:cViewPr>
      <p:guideLst/>
    </p:cSldViewPr>
  </p:slideViewPr>
  <p:notesTextViewPr>
    <p:cViewPr>
      <p:scale>
        <a:sx n="1" d="1"/>
        <a:sy n="1" d="1"/>
      </p:scale>
      <p:origin x="0" y="0"/>
    </p:cViewPr>
  </p:notesTextViewPr>
  <p:sorterViewPr>
    <p:cViewPr varScale="1">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102264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2732103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11/5/2019 3:38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158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primary audience is the technical strategic decision-maker with influential solution architects, or lead technical personnel in development or operations.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this example this could include the VP Engineering and his core team.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793785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009349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71509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43120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00056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r>
              <a:rPr lang="en-US" sz="900" b="0" i="0" kern="1200" dirty="0">
                <a:solidFill>
                  <a:schemeClr val="tx1"/>
                </a:solidFill>
                <a:effectLst/>
                <a:latin typeface="Segoe UI Light" pitchFamily="34" charset="0"/>
                <a:ea typeface="+mn-ea"/>
                <a:cs typeface="+mn-cs"/>
              </a:rPr>
              <a:t>This slide shows how each microservice has its own data source/sink. An event bus is used as a publish/subscribe (pub/sub) channel to facilitate indirect </a:t>
            </a:r>
            <a:r>
              <a:rPr lang="en-US" sz="900" b="0" i="0" kern="1200" dirty="0" err="1">
                <a:solidFill>
                  <a:schemeClr val="tx1"/>
                </a:solidFill>
                <a:effectLst/>
                <a:latin typeface="Segoe UI Light" pitchFamily="34" charset="0"/>
                <a:ea typeface="+mn-ea"/>
                <a:cs typeface="+mn-cs"/>
              </a:rPr>
              <a:t>communicaton</a:t>
            </a:r>
            <a:r>
              <a:rPr lang="en-US" sz="900" b="0" i="0" kern="1200" dirty="0">
                <a:solidFill>
                  <a:schemeClr val="tx1"/>
                </a:solidFill>
                <a:effectLst/>
                <a:latin typeface="Segoe UI Light" pitchFamily="34" charset="0"/>
                <a:ea typeface="+mn-ea"/>
                <a:cs typeface="+mn-cs"/>
              </a:rPr>
              <a:t> between the microservices.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4:40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710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4:43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293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95192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643723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easiest way to move to containers on Azure is to deploy containers to the Linux variant of App Service. However this option does not provide a full-featured container orchestration platform with highly customizable load balancing, dynamic service discovery, and a holistic approach to container monitoring.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Container Instances also provide a simple way to manage individual containers without management tooling providing a way to do on demand scaling for workloads that need that flexibility.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Ideally, Azure Kubernetes Service (AKS) will provide a fully managed service with the full set of orchestration and management tools. Working with AKS is the best choice to enable migration to AKS while still benefiting from a complete container orchestration experience to support the growth trajectory of the solution.</a:t>
            </a: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best of all worlds is to go with a managed orchestration platform like AKS – native to Azure. It reduces the cost and management overhead of the cluster, while still providing a solution that supports growth, scale, and native management tooling.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Kubernetes you will have additional features at your fingertips beyond the pure Docker approach including:</a:t>
            </a:r>
          </a:p>
          <a:p>
            <a:pPr lvl="0" fontAlgn="base"/>
            <a:r>
              <a:rPr lang="en-US" sz="1200" kern="1200" dirty="0">
                <a:solidFill>
                  <a:schemeClr val="tx1"/>
                </a:solidFill>
                <a:effectLst/>
                <a:latin typeface="+mn-lt"/>
                <a:ea typeface="+mn-ea"/>
                <a:cs typeface="+mn-cs"/>
              </a:rPr>
              <a:t>The Kubernetes management dashboard which includes web interface and remote APIs for managing, running, and scaling containers, including CICD integration options.</a:t>
            </a:r>
          </a:p>
          <a:p>
            <a:pPr lvl="0" fontAlgn="base"/>
            <a:r>
              <a:rPr lang="en-US" sz="1200" kern="1200" dirty="0">
                <a:solidFill>
                  <a:schemeClr val="tx1"/>
                </a:solidFill>
                <a:effectLst/>
                <a:latin typeface="+mn-lt"/>
                <a:ea typeface="+mn-ea"/>
                <a:cs typeface="+mn-cs"/>
              </a:rPr>
              <a:t>The kubectl command line tool for engaging remote Kubernetes APIs and assisting with automation. </a:t>
            </a:r>
          </a:p>
          <a:p>
            <a:pPr lvl="0" fontAlgn="base"/>
            <a:r>
              <a:rPr lang="en-US" sz="1200" kern="1200" dirty="0">
                <a:solidFill>
                  <a:schemeClr val="tx1"/>
                </a:solidFill>
                <a:effectLst/>
                <a:latin typeface="+mn-lt"/>
                <a:ea typeface="+mn-ea"/>
                <a:cs typeface="+mn-cs"/>
              </a:rPr>
              <a:t>Built-in dynamic service discovery simplifying the deployment of new container instances to a load balanced environment. </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806888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11/5/2019 3:06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964459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92576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798207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6330292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Blank Accent Color 2">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390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113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7563720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4163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0462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040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81880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800">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69400" y="1262925"/>
            <a:ext cx="11653363" cy="1864934"/>
          </a:xfrm>
        </p:spPr>
        <p:txBody>
          <a:bodyPr/>
          <a:lstStyle>
            <a:lvl1pPr>
              <a:defRPr sz="2548">
                <a:solidFill>
                  <a:sysClr val="windowText" lastClr="000000"/>
                </a:solidFill>
                <a:latin typeface="+mn-lt"/>
              </a:defRPr>
            </a:lvl1pPr>
            <a:lvl2pPr>
              <a:defRPr sz="2352">
                <a:solidFill>
                  <a:sysClr val="windowText" lastClr="000000"/>
                </a:solidFill>
              </a:defRPr>
            </a:lvl2pPr>
            <a:lvl3pPr>
              <a:defRPr sz="1960">
                <a:solidFill>
                  <a:sysClr val="windowText" lastClr="000000"/>
                </a:solidFill>
              </a:defRPr>
            </a:lvl3pPr>
            <a:lvl4pPr>
              <a:defRPr sz="1764">
                <a:solidFill>
                  <a:sysClr val="windowText" lastClr="000000"/>
                </a:solidFill>
              </a:defRPr>
            </a:lvl4pPr>
            <a:lvl5pPr>
              <a:defRPr sz="1764">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273884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 Tex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6" y="2100471"/>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384" indent="-38091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670"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138"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2604"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endParaRPr lang="es-ES" dirty="0"/>
          </a:p>
        </p:txBody>
      </p:sp>
    </p:spTree>
    <p:extLst>
      <p:ext uri="{BB962C8B-B14F-4D97-AF65-F5344CB8AC3E}">
        <p14:creationId xmlns:p14="http://schemas.microsoft.com/office/powerpoint/2010/main" val="48903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86935998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3.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25.png"/><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4800" dirty="0">
                <a:solidFill>
                  <a:srgbClr val="FFFFFF"/>
                </a:solidFill>
              </a:rPr>
              <a:t>Cloud-native applications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04116"/>
            <a:ext cx="11653523" cy="5613676"/>
          </a:xfrm>
        </p:spPr>
        <p:txBody>
          <a:bodyPr>
            <a:noAutofit/>
          </a:bodyPr>
          <a:lstStyle/>
          <a:p>
            <a:pPr lvl="1">
              <a:spcAft>
                <a:spcPts val="882"/>
              </a:spcAft>
            </a:pPr>
            <a:r>
              <a:rPr lang="en-US" sz="2800" dirty="0">
                <a:solidFill>
                  <a:schemeClr val="tx1"/>
                </a:solidFill>
                <a:latin typeface="+mj-lt"/>
              </a:rPr>
              <a:t>Simplify new tenant deployment</a:t>
            </a:r>
          </a:p>
          <a:p>
            <a:pPr lvl="1">
              <a:spcAft>
                <a:spcPts val="882"/>
              </a:spcAft>
            </a:pPr>
            <a:r>
              <a:rPr lang="en-US" sz="2800" dirty="0">
                <a:solidFill>
                  <a:schemeClr val="tx1"/>
                </a:solidFill>
                <a:latin typeface="+mj-lt"/>
              </a:rPr>
              <a:t>Improve reliability of tenant updates</a:t>
            </a:r>
          </a:p>
          <a:p>
            <a:pPr lvl="1">
              <a:spcAft>
                <a:spcPts val="882"/>
              </a:spcAft>
            </a:pPr>
            <a:r>
              <a:rPr lang="en-US" sz="2800" dirty="0">
                <a:solidFill>
                  <a:schemeClr val="tx1"/>
                </a:solidFill>
                <a:latin typeface="+mj-lt"/>
              </a:rPr>
              <a:t>Choose a suitable Docker container strategy on Azure</a:t>
            </a:r>
          </a:p>
          <a:p>
            <a:pPr lvl="1">
              <a:spcAft>
                <a:spcPts val="882"/>
              </a:spcAft>
            </a:pPr>
            <a:r>
              <a:rPr lang="en-US" sz="2800" dirty="0">
                <a:solidFill>
                  <a:schemeClr val="tx1"/>
                </a:solidFill>
                <a:latin typeface="+mj-lt"/>
              </a:rPr>
              <a:t>Migrate MongoDB data to Cosmos DB without application changes</a:t>
            </a:r>
          </a:p>
          <a:p>
            <a:pPr lvl="1">
              <a:spcAft>
                <a:spcPts val="882"/>
              </a:spcAft>
            </a:pPr>
            <a:r>
              <a:rPr lang="en-US" sz="2800" dirty="0">
                <a:solidFill>
                  <a:schemeClr val="tx1"/>
                </a:solidFill>
                <a:latin typeface="+mj-lt"/>
              </a:rPr>
              <a:t>Continue to use Git repositories for source control</a:t>
            </a:r>
          </a:p>
          <a:p>
            <a:pPr lvl="1">
              <a:spcAft>
                <a:spcPts val="882"/>
              </a:spcAft>
            </a:pPr>
            <a:r>
              <a:rPr lang="en-US" sz="2800" dirty="0">
                <a:solidFill>
                  <a:schemeClr val="tx1"/>
                </a:solidFill>
                <a:latin typeface="+mj-lt"/>
              </a:rPr>
              <a:t>Look at Azure DevOps as the CICD tool of choice</a:t>
            </a:r>
          </a:p>
          <a:p>
            <a:pPr lvl="1">
              <a:spcAft>
                <a:spcPts val="882"/>
              </a:spcAft>
            </a:pPr>
            <a:r>
              <a:rPr lang="en-US" sz="2800" dirty="0">
                <a:solidFill>
                  <a:schemeClr val="tx1"/>
                </a:solidFill>
                <a:latin typeface="+mj-lt"/>
              </a:rPr>
              <a:t>Use tools for deployment, CICD integration, container scheduling, orchestration, monitoring, and alerts</a:t>
            </a:r>
          </a:p>
          <a:p>
            <a:pPr lvl="1">
              <a:spcAft>
                <a:spcPts val="882"/>
              </a:spcAft>
            </a:pPr>
            <a:r>
              <a:rPr lang="en-US" sz="2800" dirty="0">
                <a:latin typeface="+mj-lt"/>
              </a:rPr>
              <a:t>They wish to complete an implementation of the proposed solution for a single tenant to train the team and perfect the process</a:t>
            </a:r>
          </a:p>
          <a:p>
            <a:pPr marL="236546" lvl="1" indent="0">
              <a:spcAft>
                <a:spcPts val="882"/>
              </a:spcAft>
              <a:buNone/>
            </a:pPr>
            <a:endParaRPr lang="en-US" sz="2800" dirty="0">
              <a:solidFill>
                <a:schemeClr val="tx1"/>
              </a:solidFill>
            </a:endParaRPr>
          </a:p>
          <a:p>
            <a:pPr>
              <a:spcAft>
                <a:spcPts val="882"/>
              </a:spcAft>
            </a:pPr>
            <a:endParaRPr lang="en-US" sz="3600" dirty="0">
              <a:solidFill>
                <a:schemeClr val="tx1"/>
              </a:solidFill>
            </a:endParaRPr>
          </a:p>
          <a:p>
            <a:pPr>
              <a:spcAft>
                <a:spcPts val="882"/>
              </a:spcAft>
            </a:pPr>
            <a:endParaRPr lang="en-US" sz="3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71588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266099" cy="5745023"/>
          </a:xfrm>
        </p:spPr>
        <p:txBody>
          <a:bodyPr>
            <a:noAutofit/>
          </a:bodyPr>
          <a:lstStyle/>
          <a:p>
            <a:pPr fontAlgn="base">
              <a:tabLst>
                <a:tab pos="3200400" algn="l"/>
              </a:tabLst>
            </a:pPr>
            <a:r>
              <a:rPr lang="en-US" sz="3600" b="1" dirty="0"/>
              <a:t>There are many ways to deploy Docker containers on Azure, how do those options compare and what are motivations for each?</a:t>
            </a:r>
          </a:p>
          <a:p>
            <a:pPr lvl="0" fontAlgn="base">
              <a:tabLst>
                <a:tab pos="3200400" algn="l"/>
              </a:tabLst>
            </a:pPr>
            <a:endParaRPr lang="en-US" sz="3600" b="1" dirty="0"/>
          </a:p>
          <a:p>
            <a:pPr lvl="0" fontAlgn="base">
              <a:tabLst>
                <a:tab pos="3200400" algn="l"/>
              </a:tabLst>
            </a:pPr>
            <a:r>
              <a:rPr lang="en-US" sz="3600" b="1" dirty="0"/>
              <a:t>Is there an option in Azure that provides container orchestration platform features that are easy to manage and migrate to, that can also handle our scale and management workflow requirements? </a:t>
            </a:r>
          </a:p>
        </p:txBody>
      </p:sp>
      <p:pic>
        <p:nvPicPr>
          <p:cNvPr id="4" name="Graphic 3" descr="Question mark icon&#10;">
            <a:extLst>
              <a:ext uri="{FF2B5EF4-FFF2-40B4-BE49-F238E27FC236}">
                <a16:creationId xmlns:a16="http://schemas.microsoft.com/office/drawing/2014/main" id="{7A8F2601-8A19-4DCE-8084-0E3BE80296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2088841"/>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Kubernetes Architecture</a:t>
            </a:r>
            <a:endParaRPr lang="en-US" sz="1800" dirty="0">
              <a:solidFill>
                <a:schemeClr val="tx1"/>
              </a:solidFill>
            </a:endParaRPr>
          </a:p>
        </p:txBody>
      </p:sp>
      <p:pic>
        <p:nvPicPr>
          <p:cNvPr id="4" name="Picture 3" descr="Diagram of Azure Kubernetes Service managed components with master and agent nodes.">
            <a:extLst>
              <a:ext uri="{FF2B5EF4-FFF2-40B4-BE49-F238E27FC236}">
                <a16:creationId xmlns:a16="http://schemas.microsoft.com/office/drawing/2014/main" id="{3C5B1B49-16A0-6D47-86C1-375B65B64B2C}"/>
              </a:ext>
            </a:extLst>
          </p:cNvPr>
          <p:cNvPicPr>
            <a:picLocks noChangeAspect="1"/>
          </p:cNvPicPr>
          <p:nvPr/>
        </p:nvPicPr>
        <p:blipFill>
          <a:blip r:embed="rId3"/>
          <a:stretch>
            <a:fillRect/>
          </a:stretch>
        </p:blipFill>
        <p:spPr>
          <a:xfrm>
            <a:off x="882396" y="2274287"/>
            <a:ext cx="10744200" cy="3683000"/>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Chef Server schematic. Showing nodes.  and Aministrators workstation, and cloud provisioning requests." title="Chef Automate Servier with Azure"/>
          <p:cNvSpPr>
            <a:spLocks noGrp="1"/>
          </p:cNvSpPr>
          <p:nvPr>
            <p:ph type="body" sz="quarter" idx="10"/>
          </p:nvPr>
        </p:nvSpPr>
        <p:spPr/>
        <p:txBody>
          <a:bodyPr>
            <a:normAutofit/>
          </a:bodyPr>
          <a:lstStyle/>
          <a:p>
            <a:pPr marL="0" indent="0">
              <a:buNone/>
            </a:pPr>
            <a:r>
              <a:rPr lang="en-US" sz="3600" dirty="0">
                <a:solidFill>
                  <a:schemeClr val="tx1"/>
                </a:solidFill>
                <a:latin typeface="+mj-lt"/>
              </a:rPr>
              <a:t>Azure DevOps for CICD to Azure Kubernetes Service (AKS)</a:t>
            </a:r>
          </a:p>
        </p:txBody>
      </p:sp>
      <p:pic>
        <p:nvPicPr>
          <p:cNvPr id="5" name="Picture 4" descr="Diagram showing the Azure DevOps workflow to build Docker images from source code, push images to Azure Container Registry, and deploy to Azure Kubernetes Service.">
            <a:extLst>
              <a:ext uri="{FF2B5EF4-FFF2-40B4-BE49-F238E27FC236}">
                <a16:creationId xmlns:a16="http://schemas.microsoft.com/office/drawing/2014/main" id="{0AD41684-79B1-1641-996F-2A9ECFAA44F5}"/>
              </a:ext>
            </a:extLst>
          </p:cNvPr>
          <p:cNvPicPr>
            <a:picLocks noChangeAspect="1"/>
          </p:cNvPicPr>
          <p:nvPr/>
        </p:nvPicPr>
        <p:blipFill>
          <a:blip r:embed="rId3"/>
          <a:stretch>
            <a:fillRect/>
          </a:stretch>
        </p:blipFill>
        <p:spPr>
          <a:xfrm>
            <a:off x="2682240" y="1855424"/>
            <a:ext cx="6627914" cy="5002576"/>
          </a:xfrm>
          <a:prstGeom prst="rect">
            <a:avLst/>
          </a:prstGeom>
        </p:spPr>
      </p:pic>
    </p:spTree>
    <p:extLst>
      <p:ext uri="{BB962C8B-B14F-4D97-AF65-F5344CB8AC3E}">
        <p14:creationId xmlns:p14="http://schemas.microsoft.com/office/powerpoint/2010/main" val="2881331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7" name="Rounded Rectangle 66"/>
          <p:cNvSpPr/>
          <p:nvPr/>
        </p:nvSpPr>
        <p:spPr bwMode="auto">
          <a:xfrm>
            <a:off x="1539175" y="3279596"/>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ounded Rectangle 68"/>
          <p:cNvSpPr/>
          <p:nvPr/>
        </p:nvSpPr>
        <p:spPr bwMode="auto">
          <a:xfrm>
            <a:off x="1539175" y="4122039"/>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69"/>
          <p:cNvSpPr/>
          <p:nvPr/>
        </p:nvSpPr>
        <p:spPr bwMode="auto">
          <a:xfrm>
            <a:off x="1539175" y="4964482"/>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p:cNvSpPr/>
          <p:nvPr/>
        </p:nvSpPr>
        <p:spPr bwMode="auto">
          <a:xfrm>
            <a:off x="7439700" y="3484866"/>
            <a:ext cx="3645151" cy="2832194"/>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ounded Rectangle 58"/>
          <p:cNvSpPr/>
          <p:nvPr/>
        </p:nvSpPr>
        <p:spPr bwMode="auto">
          <a:xfrm>
            <a:off x="6748504" y="3965021"/>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ounded Rectangle 59"/>
          <p:cNvSpPr/>
          <p:nvPr/>
        </p:nvSpPr>
        <p:spPr bwMode="auto">
          <a:xfrm>
            <a:off x="8323355" y="3130192"/>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ounded Rectangle 60"/>
          <p:cNvSpPr/>
          <p:nvPr/>
        </p:nvSpPr>
        <p:spPr bwMode="auto">
          <a:xfrm>
            <a:off x="6748504" y="501380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ounded Rectangle 61"/>
          <p:cNvSpPr/>
          <p:nvPr/>
        </p:nvSpPr>
        <p:spPr bwMode="auto">
          <a:xfrm>
            <a:off x="9905775" y="3960660"/>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ounded Rectangle 62"/>
          <p:cNvSpPr/>
          <p:nvPr/>
        </p:nvSpPr>
        <p:spPr bwMode="auto">
          <a:xfrm>
            <a:off x="9895073" y="497946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63"/>
          <p:cNvSpPr/>
          <p:nvPr/>
        </p:nvSpPr>
        <p:spPr bwMode="auto">
          <a:xfrm>
            <a:off x="8323355" y="5832885"/>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a:xfrm>
            <a:off x="866" y="206165"/>
            <a:ext cx="5985203" cy="584775"/>
          </a:xfrm>
          <a:prstGeom prst="rect">
            <a:avLst/>
          </a:prstGeom>
        </p:spPr>
        <p:txBody>
          <a:bodyPr wrap="square">
            <a:spAutoFit/>
          </a:bodyPr>
          <a:lstStyle/>
          <a:p>
            <a:pPr algn="ctr" defTabSz="914048">
              <a:defRPr/>
            </a:pPr>
            <a:r>
              <a:rPr lang="en-US" sz="3200" dirty="0">
                <a:solidFill>
                  <a:schemeClr val="bg1"/>
                </a:solidFill>
                <a:latin typeface="+mj-lt"/>
              </a:rPr>
              <a:t>Traditional application approach</a:t>
            </a:r>
          </a:p>
        </p:txBody>
      </p:sp>
      <p:sp>
        <p:nvSpPr>
          <p:cNvPr id="9" name="Rectangle 8"/>
          <p:cNvSpPr/>
          <p:nvPr/>
        </p:nvSpPr>
        <p:spPr>
          <a:xfrm>
            <a:off x="5926109" y="224085"/>
            <a:ext cx="6449507" cy="584775"/>
          </a:xfrm>
          <a:prstGeom prst="rect">
            <a:avLst/>
          </a:prstGeom>
        </p:spPr>
        <p:txBody>
          <a:bodyPr wrap="square">
            <a:spAutoFit/>
          </a:bodyPr>
          <a:lstStyle/>
          <a:p>
            <a:pPr algn="ctr" defTabSz="914048">
              <a:defRPr/>
            </a:pPr>
            <a:r>
              <a:rPr lang="en-US" sz="3200" dirty="0">
                <a:solidFill>
                  <a:schemeClr val="bg1"/>
                </a:solidFill>
                <a:latin typeface="+mj-lt"/>
              </a:rPr>
              <a:t>Microservices application approach</a:t>
            </a:r>
          </a:p>
        </p:txBody>
      </p:sp>
      <p:sp>
        <p:nvSpPr>
          <p:cNvPr id="10" name="Rectangle 9"/>
          <p:cNvSpPr/>
          <p:nvPr/>
        </p:nvSpPr>
        <p:spPr>
          <a:xfrm>
            <a:off x="6341468" y="950409"/>
            <a:ext cx="3391855" cy="1863034"/>
          </a:xfrm>
          <a:prstGeom prst="rect">
            <a:avLst/>
          </a:prstGeom>
        </p:spPr>
        <p:txBody>
          <a:bodyPr wrap="square">
            <a:spAutoFit/>
          </a:bodyPr>
          <a:lstStyle/>
          <a:p>
            <a:pPr marL="285695" indent="-285695" defTabSz="914048">
              <a:buFont typeface="Arial" panose="020B0604020202020204" pitchFamily="34" charset="0"/>
              <a:buChar char="•"/>
              <a:defRPr/>
            </a:pPr>
            <a:r>
              <a:rPr lang="en-US" sz="1599" dirty="0">
                <a:solidFill>
                  <a:schemeClr val="bg1"/>
                </a:solidFill>
                <a:latin typeface="Segoe UI"/>
              </a:rPr>
              <a:t>A microservice application segregates functionality into separate smaller services.</a:t>
            </a:r>
            <a:endParaRPr lang="en-US" sz="1599" dirty="0">
              <a:solidFill>
                <a:schemeClr val="bg1"/>
              </a:solidFill>
              <a:latin typeface="Segoe UI Light"/>
            </a:endParaRPr>
          </a:p>
          <a:p>
            <a:pPr marL="285695" indent="-285695" defTabSz="914048">
              <a:spcBef>
                <a:spcPts val="392"/>
              </a:spcBef>
              <a:buFont typeface="Arial" panose="020B0604020202020204" pitchFamily="34" charset="0"/>
              <a:buChar char="•"/>
              <a:defRPr/>
            </a:pPr>
            <a:r>
              <a:rPr lang="en-US" sz="1599" dirty="0">
                <a:solidFill>
                  <a:schemeClr val="bg1"/>
                </a:solidFill>
                <a:latin typeface="Segoe UI"/>
              </a:rPr>
              <a:t>Scales out by </a:t>
            </a:r>
            <a:r>
              <a:rPr lang="en-US" sz="1599" b="1" dirty="0">
                <a:solidFill>
                  <a:schemeClr val="bg1"/>
                </a:solidFill>
                <a:latin typeface="Segoe UI"/>
              </a:rPr>
              <a:t>deploying each service independently </a:t>
            </a:r>
            <a:r>
              <a:rPr lang="en-US" sz="1599" dirty="0">
                <a:solidFill>
                  <a:schemeClr val="bg1"/>
                </a:solidFill>
                <a:latin typeface="Segoe UI"/>
              </a:rPr>
              <a:t>with multiple instances across servers/VMs</a:t>
            </a:r>
          </a:p>
        </p:txBody>
      </p:sp>
      <p:sp>
        <p:nvSpPr>
          <p:cNvPr id="12" name="Hexagon 11"/>
          <p:cNvSpPr/>
          <p:nvPr/>
        </p:nvSpPr>
        <p:spPr bwMode="auto">
          <a:xfrm>
            <a:off x="9950963" y="1409230"/>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13" name="Hexagon 12"/>
          <p:cNvSpPr/>
          <p:nvPr/>
        </p:nvSpPr>
        <p:spPr bwMode="auto">
          <a:xfrm>
            <a:off x="11130642" y="1937082"/>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14" name="Hexagon 13"/>
          <p:cNvSpPr/>
          <p:nvPr/>
        </p:nvSpPr>
        <p:spPr bwMode="auto">
          <a:xfrm>
            <a:off x="11563460" y="1694788"/>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15" name="Hexagon 14"/>
          <p:cNvSpPr/>
          <p:nvPr/>
        </p:nvSpPr>
        <p:spPr bwMode="auto">
          <a:xfrm>
            <a:off x="9929983" y="1431502"/>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16" name="Hexagon 15"/>
          <p:cNvSpPr/>
          <p:nvPr/>
        </p:nvSpPr>
        <p:spPr bwMode="auto">
          <a:xfrm>
            <a:off x="9955021" y="1384587"/>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17" name="Hexagon 16"/>
          <p:cNvSpPr/>
          <p:nvPr/>
        </p:nvSpPr>
        <p:spPr bwMode="auto">
          <a:xfrm>
            <a:off x="9950550" y="1965045"/>
            <a:ext cx="272773" cy="244032"/>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18" name="Hexagon 17"/>
          <p:cNvSpPr/>
          <p:nvPr/>
        </p:nvSpPr>
        <p:spPr bwMode="auto">
          <a:xfrm>
            <a:off x="9919967" y="193708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19" name="Hexagon 18"/>
          <p:cNvSpPr/>
          <p:nvPr/>
        </p:nvSpPr>
        <p:spPr bwMode="auto">
          <a:xfrm>
            <a:off x="9937188" y="1983403"/>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20" name="Hexagon 19"/>
          <p:cNvSpPr/>
          <p:nvPr/>
        </p:nvSpPr>
        <p:spPr bwMode="auto">
          <a:xfrm>
            <a:off x="10366683" y="1714898"/>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21" name="Hexagon 20"/>
          <p:cNvSpPr/>
          <p:nvPr/>
        </p:nvSpPr>
        <p:spPr bwMode="auto">
          <a:xfrm>
            <a:off x="10391361" y="1678812"/>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22" name="Hexagon 21"/>
          <p:cNvSpPr/>
          <p:nvPr/>
        </p:nvSpPr>
        <p:spPr bwMode="auto">
          <a:xfrm>
            <a:off x="10348178" y="169340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27" name="Rectangle 26"/>
          <p:cNvSpPr/>
          <p:nvPr/>
        </p:nvSpPr>
        <p:spPr>
          <a:xfrm>
            <a:off x="497267" y="976329"/>
            <a:ext cx="3455850" cy="2096495"/>
          </a:xfrm>
          <a:prstGeom prst="rect">
            <a:avLst/>
          </a:prstGeom>
        </p:spPr>
        <p:txBody>
          <a:bodyPr wrap="square">
            <a:spAutoFit/>
          </a:bodyPr>
          <a:lstStyle/>
          <a:p>
            <a:pPr marL="285695" indent="-285695" defTabSz="914048">
              <a:buFont typeface="Arial" panose="020B0604020202020204" pitchFamily="34" charset="0"/>
              <a:buChar char="•"/>
              <a:defRPr/>
            </a:pPr>
            <a:r>
              <a:rPr lang="en-US" sz="1599" dirty="0">
                <a:solidFill>
                  <a:schemeClr val="bg1"/>
                </a:solidFill>
                <a:latin typeface="Segoe UI"/>
              </a:rPr>
              <a:t>A traditional application has most of its functionality within a few processes that are componentized with layers and libraries. </a:t>
            </a:r>
            <a:endParaRPr lang="en-US" sz="1599" dirty="0">
              <a:solidFill>
                <a:schemeClr val="bg1"/>
              </a:solidFill>
              <a:latin typeface="Segoe UI Light"/>
            </a:endParaRPr>
          </a:p>
          <a:p>
            <a:pPr marL="285695" indent="-285695" defTabSz="914048">
              <a:spcBef>
                <a:spcPts val="392"/>
              </a:spcBef>
              <a:buFont typeface="Arial" panose="020B0604020202020204" pitchFamily="34" charset="0"/>
              <a:buChar char="•"/>
              <a:defRPr/>
            </a:pPr>
            <a:r>
              <a:rPr lang="en-US" sz="1599" dirty="0">
                <a:solidFill>
                  <a:schemeClr val="bg1"/>
                </a:solidFill>
                <a:latin typeface="Segoe UI"/>
              </a:rPr>
              <a:t>Scales by cloning the app on multiple servers/VMs</a:t>
            </a:r>
          </a:p>
          <a:p>
            <a:pPr marL="285695" indent="-285695" defTabSz="914048">
              <a:buFont typeface="Arial" panose="020B0604020202020204" pitchFamily="34" charset="0"/>
              <a:buChar char="•"/>
              <a:defRPr/>
            </a:pPr>
            <a:endParaRPr lang="en-US" sz="1599" dirty="0">
              <a:solidFill>
                <a:schemeClr val="bg1"/>
              </a:solidFill>
              <a:latin typeface="Segoe UI Light"/>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084243" y="1368013"/>
            <a:ext cx="605864" cy="602301"/>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82178" y="1423817"/>
            <a:ext cx="605864" cy="602301"/>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11634" y="1658558"/>
            <a:ext cx="605864" cy="602301"/>
          </a:xfrm>
          <a:prstGeom prst="rect">
            <a:avLst/>
          </a:prstGeom>
        </p:spPr>
      </p:pic>
      <p:sp>
        <p:nvSpPr>
          <p:cNvPr id="36" name="Rectangle 35"/>
          <p:cNvSpPr/>
          <p:nvPr/>
        </p:nvSpPr>
        <p:spPr>
          <a:xfrm>
            <a:off x="9844573" y="946061"/>
            <a:ext cx="734496" cy="369332"/>
          </a:xfrm>
          <a:prstGeom prst="rect">
            <a:avLst/>
          </a:prstGeom>
          <a:ln>
            <a:noFill/>
          </a:ln>
        </p:spPr>
        <p:txBody>
          <a:bodyPr wrap="none">
            <a:spAutoFit/>
          </a:bodyPr>
          <a:lstStyle/>
          <a:p>
            <a:pPr defTabSz="914048">
              <a:defRPr/>
            </a:pPr>
            <a:r>
              <a:rPr lang="en-US" dirty="0">
                <a:solidFill>
                  <a:schemeClr val="bg1"/>
                </a:solidFill>
                <a:latin typeface="Segoe UI Light"/>
              </a:rPr>
              <a:t>App 1</a:t>
            </a:r>
          </a:p>
        </p:txBody>
      </p:sp>
      <p:sp>
        <p:nvSpPr>
          <p:cNvPr id="37" name="Rectangle 36"/>
          <p:cNvSpPr/>
          <p:nvPr/>
        </p:nvSpPr>
        <p:spPr>
          <a:xfrm>
            <a:off x="11064430" y="932867"/>
            <a:ext cx="771365" cy="369332"/>
          </a:xfrm>
          <a:prstGeom prst="rect">
            <a:avLst/>
          </a:prstGeom>
        </p:spPr>
        <p:txBody>
          <a:bodyPr wrap="none">
            <a:spAutoFit/>
          </a:bodyPr>
          <a:lstStyle/>
          <a:p>
            <a:pPr defTabSz="914048">
              <a:defRPr/>
            </a:pPr>
            <a:r>
              <a:rPr lang="en-US" dirty="0">
                <a:solidFill>
                  <a:schemeClr val="bg1"/>
                </a:solidFill>
                <a:latin typeface="Segoe UI Light"/>
              </a:rPr>
              <a:t>App 2</a:t>
            </a:r>
          </a:p>
        </p:txBody>
      </p:sp>
      <p:sp>
        <p:nvSpPr>
          <p:cNvPr id="38" name="Hexagon 37"/>
          <p:cNvSpPr/>
          <p:nvPr/>
        </p:nvSpPr>
        <p:spPr bwMode="auto">
          <a:xfrm>
            <a:off x="11124117" y="141842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39" name="Hexagon 38"/>
          <p:cNvSpPr/>
          <p:nvPr/>
        </p:nvSpPr>
        <p:spPr bwMode="auto">
          <a:xfrm>
            <a:off x="11124117" y="140923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40" name="Hexagon 39"/>
          <p:cNvSpPr/>
          <p:nvPr/>
        </p:nvSpPr>
        <p:spPr bwMode="auto">
          <a:xfrm>
            <a:off x="11139103" y="13660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41" name="Hexagon 40"/>
          <p:cNvSpPr/>
          <p:nvPr/>
        </p:nvSpPr>
        <p:spPr bwMode="auto">
          <a:xfrm>
            <a:off x="11127074" y="1950046"/>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42" name="Hexagon 41"/>
          <p:cNvSpPr/>
          <p:nvPr/>
        </p:nvSpPr>
        <p:spPr bwMode="auto">
          <a:xfrm>
            <a:off x="11576697" y="1672126"/>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43" name="Hexagon 42"/>
          <p:cNvSpPr/>
          <p:nvPr/>
        </p:nvSpPr>
        <p:spPr bwMode="auto">
          <a:xfrm>
            <a:off x="11539065" y="1669162"/>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44" name="Hexagon 43"/>
          <p:cNvSpPr/>
          <p:nvPr/>
        </p:nvSpPr>
        <p:spPr bwMode="auto">
          <a:xfrm>
            <a:off x="11167652" y="1946470"/>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cxnSp>
        <p:nvCxnSpPr>
          <p:cNvPr id="45" name="Straight Connector 44"/>
          <p:cNvCxnSpPr/>
          <p:nvPr/>
        </p:nvCxnSpPr>
        <p:spPr>
          <a:xfrm flipH="1">
            <a:off x="5986070" y="297761"/>
            <a:ext cx="3616" cy="6097078"/>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50375" y="945009"/>
            <a:ext cx="1023270" cy="1363053"/>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1" name="Rectangle 50"/>
            <p:cNvSpPr/>
            <p:nvPr/>
          </p:nvSpPr>
          <p:spPr>
            <a:xfrm>
              <a:off x="4160986" y="946510"/>
              <a:ext cx="734704" cy="369437"/>
            </a:xfrm>
            <a:prstGeom prst="rect">
              <a:avLst/>
            </a:prstGeom>
          </p:spPr>
          <p:txBody>
            <a:bodyPr wrap="none">
              <a:spAutoFit/>
            </a:bodyPr>
            <a:lstStyle/>
            <a:p>
              <a:pPr defTabSz="914048">
                <a:defRPr/>
              </a:pPr>
              <a:r>
                <a:rPr lang="en-US" dirty="0">
                  <a:solidFill>
                    <a:schemeClr val="bg1"/>
                  </a:solidFill>
                  <a:latin typeface="Segoe UI Light"/>
                </a:rPr>
                <a:t>App 1</a:t>
              </a:r>
            </a:p>
          </p:txBody>
        </p:sp>
      </p:grpSp>
      <p:sp>
        <p:nvSpPr>
          <p:cNvPr id="52" name="Hexagon 51"/>
          <p:cNvSpPr/>
          <p:nvPr/>
        </p:nvSpPr>
        <p:spPr bwMode="auto">
          <a:xfrm>
            <a:off x="9919384" y="197443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53" name="Hexagon 52"/>
          <p:cNvSpPr/>
          <p:nvPr/>
        </p:nvSpPr>
        <p:spPr bwMode="auto">
          <a:xfrm>
            <a:off x="9902746" y="1962615"/>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54" name="Hexagon 53"/>
          <p:cNvSpPr/>
          <p:nvPr/>
        </p:nvSpPr>
        <p:spPr bwMode="auto">
          <a:xfrm>
            <a:off x="11118411" y="1401726"/>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55" name="Hexagon 54"/>
          <p:cNvSpPr/>
          <p:nvPr/>
        </p:nvSpPr>
        <p:spPr bwMode="auto">
          <a:xfrm>
            <a:off x="11124164" y="141456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56" name="Hexagon 55"/>
          <p:cNvSpPr/>
          <p:nvPr/>
        </p:nvSpPr>
        <p:spPr bwMode="auto">
          <a:xfrm>
            <a:off x="11130265" y="13826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57" name="Hexagon 56"/>
          <p:cNvSpPr/>
          <p:nvPr/>
        </p:nvSpPr>
        <p:spPr bwMode="auto">
          <a:xfrm>
            <a:off x="10345431" y="171363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58" name="Hexagon 57"/>
          <p:cNvSpPr/>
          <p:nvPr/>
        </p:nvSpPr>
        <p:spPr bwMode="auto">
          <a:xfrm>
            <a:off x="10380053" y="1710853"/>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grpSp>
        <p:nvGrpSpPr>
          <p:cNvPr id="2" name="Group 1"/>
          <p:cNvGrpSpPr/>
          <p:nvPr/>
        </p:nvGrpSpPr>
        <p:grpSpPr>
          <a:xfrm>
            <a:off x="9702315" y="1288911"/>
            <a:ext cx="1023270" cy="1019150"/>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bg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grpSp>
      <p:grpSp>
        <p:nvGrpSpPr>
          <p:cNvPr id="3" name="Group 2"/>
          <p:cNvGrpSpPr/>
          <p:nvPr/>
        </p:nvGrpSpPr>
        <p:grpSpPr>
          <a:xfrm>
            <a:off x="10928790" y="1294313"/>
            <a:ext cx="1023270" cy="1019150"/>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bg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solidFill>
                <a:schemeClr val="bg1"/>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dirty="0">
                <a:solidFill>
                  <a:srgbClr val="505050"/>
                </a:solidFill>
                <a:latin typeface="Segoe UI Light"/>
                <a:ea typeface="Segoe UI" pitchFamily="34" charset="0"/>
                <a:cs typeface="Segoe UI" pitchFamily="34" charset="0"/>
              </a:endParaRPr>
            </a:p>
          </p:txBody>
        </p:sp>
      </p:grpSp>
      <p:grpSp>
        <p:nvGrpSpPr>
          <p:cNvPr id="66" name="Group 65"/>
          <p:cNvGrpSpPr/>
          <p:nvPr/>
        </p:nvGrpSpPr>
        <p:grpSpPr>
          <a:xfrm>
            <a:off x="8436183" y="4245641"/>
            <a:ext cx="1261616" cy="814987"/>
            <a:chOff x="8625119" y="4346288"/>
            <a:chExt cx="1286914" cy="831329"/>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8625119" y="4420487"/>
              <a:ext cx="1286914"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dirty="0">
                  <a:gradFill>
                    <a:gsLst>
                      <a:gs pos="0">
                        <a:srgbClr val="FFFFFF"/>
                      </a:gs>
                      <a:gs pos="100000">
                        <a:srgbClr val="FFFFFF"/>
                      </a:gs>
                    </a:gsLst>
                    <a:lin ang="5400000" scaled="0"/>
                  </a:gradFill>
                  <a:latin typeface="Segoe UI"/>
                  <a:ea typeface="Segoe UI" pitchFamily="34" charset="0"/>
                  <a:cs typeface="Segoe UI" pitchFamily="34" charset="0"/>
                </a:rPr>
                <a:t>Fine-grained density of services</a:t>
              </a:r>
            </a:p>
            <a:p>
              <a:pPr algn="ctr" defTabSz="914102" fontAlgn="base">
                <a:lnSpc>
                  <a:spcPct val="90000"/>
                </a:lnSpc>
                <a:spcBef>
                  <a:spcPct val="0"/>
                </a:spcBef>
                <a:spcAft>
                  <a:spcPct val="0"/>
                </a:spcAft>
                <a:defRPr/>
              </a:pPr>
              <a:endParaRPr lang="en-US" sz="1176"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 name="Group 71"/>
          <p:cNvGrpSpPr/>
          <p:nvPr/>
        </p:nvGrpSpPr>
        <p:grpSpPr>
          <a:xfrm>
            <a:off x="4169274" y="3754140"/>
            <a:ext cx="1314302" cy="813153"/>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dirty="0">
                  <a:gradFill>
                    <a:gsLst>
                      <a:gs pos="0">
                        <a:srgbClr val="FFFFFF"/>
                      </a:gs>
                      <a:gs pos="100000">
                        <a:srgbClr val="FFFFFF"/>
                      </a:gs>
                    </a:gsLst>
                    <a:lin ang="5400000" scaled="0"/>
                  </a:gradFill>
                  <a:latin typeface="Segoe UI"/>
                  <a:ea typeface="Segoe UI" pitchFamily="34" charset="0"/>
                  <a:cs typeface="Segoe UI" pitchFamily="34" charset="0"/>
                </a:rPr>
                <a:t>Coarse-grained density of apps/services</a:t>
              </a:r>
            </a:p>
            <a:p>
              <a:pPr algn="ctr" defTabSz="914102" fontAlgn="base">
                <a:lnSpc>
                  <a:spcPct val="90000"/>
                </a:lnSpc>
                <a:spcBef>
                  <a:spcPct val="0"/>
                </a:spcBef>
                <a:spcAft>
                  <a:spcPct val="0"/>
                </a:spcAft>
                <a:defRPr/>
              </a:pPr>
              <a:endParaRPr lang="en-US" sz="1176"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5" name="Group 74"/>
          <p:cNvGrpSpPr/>
          <p:nvPr/>
        </p:nvGrpSpPr>
        <p:grpSpPr>
          <a:xfrm>
            <a:off x="4154658" y="5297162"/>
            <a:ext cx="1305420" cy="786634"/>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dirty="0">
                  <a:gradFill>
                    <a:gsLst>
                      <a:gs pos="0">
                        <a:srgbClr val="FFFFFF"/>
                      </a:gs>
                      <a:gs pos="100000">
                        <a:srgbClr val="FFFFFF"/>
                      </a:gs>
                    </a:gsLst>
                    <a:lin ang="5400000" scaled="0"/>
                  </a:gradFill>
                  <a:latin typeface="Segoe UI"/>
                  <a:ea typeface="Segoe UI" pitchFamily="34" charset="0"/>
                  <a:cs typeface="Segoe UI" pitchFamily="34" charset="0"/>
                </a:rPr>
                <a:t>Need to deploy and scale the full application</a:t>
              </a:r>
            </a:p>
            <a:p>
              <a:pPr algn="ctr" defTabSz="914102" fontAlgn="base">
                <a:lnSpc>
                  <a:spcPct val="90000"/>
                </a:lnSpc>
                <a:spcBef>
                  <a:spcPct val="0"/>
                </a:spcBef>
                <a:spcAft>
                  <a:spcPct val="0"/>
                </a:spcAft>
                <a:defRPr/>
              </a:pPr>
              <a:endParaRPr lang="en-US" sz="1176"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8" name="Group 77"/>
          <p:cNvGrpSpPr/>
          <p:nvPr/>
        </p:nvGrpSpPr>
        <p:grpSpPr>
          <a:xfrm>
            <a:off x="10413406" y="2992908"/>
            <a:ext cx="1305420" cy="949567"/>
            <a:chOff x="10622216" y="3052425"/>
            <a:chExt cx="1331596" cy="9686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10622216" y="3097703"/>
              <a:ext cx="1331596" cy="9233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dirty="0">
                  <a:gradFill>
                    <a:gsLst>
                      <a:gs pos="0">
                        <a:srgbClr val="FFFFFF"/>
                      </a:gs>
                      <a:gs pos="100000">
                        <a:srgbClr val="FFFFFF"/>
                      </a:gs>
                    </a:gsLst>
                    <a:lin ang="5400000" scaled="0"/>
                  </a:gradFill>
                  <a:latin typeface="Segoe UI"/>
                  <a:ea typeface="Segoe UI" pitchFamily="34" charset="0"/>
                  <a:cs typeface="Segoe UI" pitchFamily="34" charset="0"/>
                </a:rPr>
                <a:t>Independent deployment and scale of microservices</a:t>
              </a:r>
            </a:p>
            <a:p>
              <a:pPr algn="ctr" defTabSz="914102" fontAlgn="base">
                <a:lnSpc>
                  <a:spcPct val="90000"/>
                </a:lnSpc>
                <a:spcBef>
                  <a:spcPct val="0"/>
                </a:spcBef>
                <a:spcAft>
                  <a:spcPct val="0"/>
                </a:spcAft>
                <a:defRPr/>
              </a:pPr>
              <a:endParaRPr lang="en-US" sz="1176"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p:cNvGrpSpPr/>
          <p:nvPr/>
        </p:nvGrpSpPr>
        <p:grpSpPr>
          <a:xfrm>
            <a:off x="1351377" y="3452690"/>
            <a:ext cx="421945" cy="421945"/>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61938" y="4315332"/>
            <a:ext cx="421945" cy="421945"/>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61938" y="5130577"/>
            <a:ext cx="421945" cy="421945"/>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558825" y="3796671"/>
            <a:ext cx="421945" cy="421945"/>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554851" y="4834972"/>
            <a:ext cx="421945" cy="421945"/>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b="1" dirty="0">
                <a:gradFill>
                  <a:gsLst>
                    <a:gs pos="5439">
                      <a:srgbClr val="F8F8F8"/>
                    </a:gs>
                    <a:gs pos="10000">
                      <a:srgbClr val="F8F8F8"/>
                    </a:gs>
                  </a:gsLst>
                  <a:lin ang="5400000" scaled="0"/>
                </a:gradFill>
                <a:latin typeface="Segoe UI"/>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8999849" y="2810660"/>
            <a:ext cx="421945" cy="421945"/>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030703" y="5512178"/>
            <a:ext cx="421945" cy="421945"/>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457734" y="4833325"/>
            <a:ext cx="421945" cy="421945"/>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464478" y="3796671"/>
            <a:ext cx="421945" cy="421945"/>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spTree>
    <p:extLst>
      <p:ext uri="{BB962C8B-B14F-4D97-AF65-F5344CB8AC3E}">
        <p14:creationId xmlns:p14="http://schemas.microsoft.com/office/powerpoint/2010/main" val="238386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80083460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1472487" cy="60047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Prepare to present a solution to the target customer in a 15-minute chalk-talk format. </a:t>
            </a:r>
            <a:endParaRPr lang="en-US" sz="3600" dirty="0">
              <a:latin typeface="+mj-lt"/>
            </a:endParaRPr>
          </a:p>
          <a:p>
            <a:pPr>
              <a:lnSpc>
                <a:spcPct val="90000"/>
              </a:lnSpc>
              <a:spcAft>
                <a:spcPts val="600"/>
              </a:spcAft>
            </a:pPr>
            <a:endParaRPr lang="en-US"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35078"/>
          </a:xfrm>
        </p:spPr>
        <p:txBody>
          <a:bodyPr>
            <a:noAutofit/>
          </a:bodyPr>
          <a:lstStyle/>
          <a:p>
            <a:pPr marL="522296" lvl="1" indent="-285750"/>
            <a:r>
              <a:rPr lang="en-US" sz="2800" dirty="0"/>
              <a:t>Arthur Block, VP Engineering at Fabrikam Medical Conferences</a:t>
            </a:r>
          </a:p>
          <a:p>
            <a:pPr marL="522296" lvl="1" indent="-285750"/>
            <a:endParaRPr lang="en-US" sz="2800" dirty="0"/>
          </a:p>
          <a:p>
            <a:pPr marL="522296" lvl="1" indent="-285750"/>
            <a:r>
              <a:rPr lang="en-US" sz="2800" dirty="0"/>
              <a:t>The primary audience is the technical strategic decision-maker with influential solution architects, or lead technical personnel in development or operations .</a:t>
            </a:r>
          </a:p>
          <a:p>
            <a:pPr marL="522296" lvl="1" indent="-285750"/>
            <a:endParaRPr lang="en-US" sz="2800" dirty="0"/>
          </a:p>
          <a:p>
            <a:pPr marL="522296" lvl="1" indent="-285750"/>
            <a:r>
              <a:rPr lang="en-US" sz="2800" dirty="0"/>
              <a:t>Usually we talk to the key architects, developers and infrastructure managers who report to the CIO or equivalent, or to key solution sponsors or those that represent the business unit IT or developers that report to those sponsors.</a:t>
            </a:r>
          </a:p>
          <a:p>
            <a:pPr marL="236546" lvl="1" indent="0">
              <a:spcAft>
                <a:spcPts val="882"/>
              </a:spcAft>
              <a:buNone/>
            </a:pPr>
            <a:endParaRPr lang="en-US" sz="2800" dirty="0">
              <a:solidFill>
                <a:schemeClr val="tx1"/>
              </a:solidFill>
            </a:endParaRPr>
          </a:p>
        </p:txBody>
      </p:sp>
      <p:pic>
        <p:nvPicPr>
          <p:cNvPr id="4" name="Graphic 3" descr="Meeting icon">
            <a:extLst>
              <a:ext uri="{FF2B5EF4-FFF2-40B4-BE49-F238E27FC236}">
                <a16:creationId xmlns:a16="http://schemas.microsoft.com/office/drawing/2014/main" id="{51764D11-5F0C-4D7E-9C78-AA3E00DAC2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182" y="4925986"/>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267087" cy="5379312"/>
          </a:xfrm>
        </p:spPr>
        <p:txBody>
          <a:bodyPr>
            <a:normAutofit/>
          </a:bodyPr>
          <a:lstStyle/>
          <a:p>
            <a:pPr lvl="1"/>
            <a:r>
              <a:rPr lang="en-US" sz="3600" dirty="0"/>
              <a:t>After evaluating the options for container platforms on Azure, Fabrikam Medical Conferences decided to move forward with Azure Kubernetes Service (AKS).</a:t>
            </a:r>
          </a:p>
          <a:p>
            <a:pPr lvl="1"/>
            <a:endParaRPr lang="en-US" sz="3600" dirty="0"/>
          </a:p>
          <a:p>
            <a:pPr lvl="1"/>
            <a:r>
              <a:rPr lang="en-US" sz="3600" dirty="0"/>
              <a:t>They also decided to move forward with Azure DevOps for infrastructure and container DevOps workflows.</a:t>
            </a:r>
          </a:p>
          <a:p>
            <a:pPr marL="285753" indent="-285753" defTabSz="914554">
              <a:buFont typeface="Arial"/>
              <a:buChar char="•"/>
            </a:pPr>
            <a:endParaRPr lang="en-US" sz="3600" dirty="0">
              <a:solidFill>
                <a:srgbClr val="FFFFFF"/>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89176"/>
            <a:ext cx="7674246" cy="503214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000" dirty="0"/>
              <a:t>This whiteboard design session is designed to help attendees understand the choices related to building and deploying containerized applications in Azure, critical decisions around this and other aspects of the solution including ways to lift-and-shift parts of the application to reduce applications changes.</a:t>
            </a:r>
            <a:br>
              <a:rPr lang="en-US" sz="2000" dirty="0"/>
            </a:br>
            <a:endParaRPr lang="en-US" sz="2000" dirty="0"/>
          </a:p>
          <a:p>
            <a:pPr>
              <a:lnSpc>
                <a:spcPct val="90000"/>
              </a:lnSpc>
              <a:spcAft>
                <a:spcPts val="600"/>
              </a:spcAft>
            </a:pPr>
            <a:r>
              <a:rPr lang="en-US" sz="3600" dirty="0">
                <a:latin typeface="+mj-lt"/>
              </a:rPr>
              <a:t>Learning objectives</a:t>
            </a:r>
          </a:p>
          <a:p>
            <a:pPr marL="285750" indent="-285750">
              <a:buFont typeface="Arial" panose="020B0604020202020204" pitchFamily="34" charset="0"/>
              <a:buChar char="•"/>
            </a:pPr>
            <a:r>
              <a:rPr lang="en-US" sz="2000" dirty="0"/>
              <a:t>Work with Docker images and Azure Container Registry</a:t>
            </a:r>
          </a:p>
          <a:p>
            <a:pPr marL="285750" indent="-285750">
              <a:buFont typeface="Arial" panose="020B0604020202020204" pitchFamily="34" charset="0"/>
              <a:buChar char="•"/>
            </a:pPr>
            <a:r>
              <a:rPr lang="en-US" sz="2000" dirty="0"/>
              <a:t>Create a Kubernetes cluster with Azure Kubernetes Service (AKS)</a:t>
            </a:r>
          </a:p>
          <a:p>
            <a:pPr marL="285750" indent="-285750">
              <a:buFont typeface="Arial" panose="020B0604020202020204" pitchFamily="34" charset="0"/>
              <a:buChar char="•"/>
            </a:pPr>
            <a:r>
              <a:rPr lang="en-US" sz="2000" dirty="0"/>
              <a:t>Deploy containers to a Kubernetes cluster</a:t>
            </a:r>
          </a:p>
          <a:p>
            <a:pPr marL="285750" indent="-285750">
              <a:buFont typeface="Arial" panose="020B0604020202020204" pitchFamily="34" charset="0"/>
              <a:buChar char="•"/>
            </a:pPr>
            <a:r>
              <a:rPr lang="en-US" sz="2000" dirty="0"/>
              <a:t>Load balance containers, set up dynamic service discovery</a:t>
            </a:r>
          </a:p>
          <a:p>
            <a:pPr marL="285750" indent="-285750">
              <a:buFont typeface="Arial" panose="020B0604020202020204" pitchFamily="34" charset="0"/>
              <a:buChar char="•"/>
            </a:pPr>
            <a:r>
              <a:rPr lang="en-US" sz="2000" dirty="0"/>
              <a:t>Scale services </a:t>
            </a:r>
          </a:p>
          <a:p>
            <a:pPr marL="285750" indent="-285750">
              <a:buFont typeface="Arial" panose="020B0604020202020204" pitchFamily="34" charset="0"/>
              <a:buChar char="•"/>
            </a:pPr>
            <a:r>
              <a:rPr lang="en-US" sz="2000" dirty="0"/>
              <a:t>Perform rolling upgrades with zero downtime</a:t>
            </a:r>
          </a:p>
        </p:txBody>
      </p:sp>
      <p:pic>
        <p:nvPicPr>
          <p:cNvPr id="4" name="Graphic 3" descr="Teacher icon">
            <a:extLst>
              <a:ext uri="{FF2B5EF4-FFF2-40B4-BE49-F238E27FC236}">
                <a16:creationId xmlns:a16="http://schemas.microsoft.com/office/drawing/2014/main" id="{8CD62878-BE2D-4253-993C-3AEE90C498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3486" y="1029050"/>
            <a:ext cx="3626358" cy="3626358"/>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 diagram showing the solution, using Azure Kubernetes Service with a CosmosDB back end.">
            <a:extLst>
              <a:ext uri="{FF2B5EF4-FFF2-40B4-BE49-F238E27FC236}">
                <a16:creationId xmlns:a16="http://schemas.microsoft.com/office/drawing/2014/main" id="{A77DE13A-AD2C-4759-A6A4-111012127BDB}"/>
              </a:ext>
            </a:extLst>
          </p:cNvPr>
          <p:cNvPicPr>
            <a:picLocks noChangeAspect="1"/>
          </p:cNvPicPr>
          <p:nvPr/>
        </p:nvPicPr>
        <p:blipFill>
          <a:blip r:embed="rId3"/>
          <a:stretch>
            <a:fillRect/>
          </a:stretch>
        </p:blipFill>
        <p:spPr>
          <a:xfrm>
            <a:off x="1715911" y="1369575"/>
            <a:ext cx="9014287" cy="5352957"/>
          </a:xfrm>
          <a:prstGeom prst="rect">
            <a:avLst/>
          </a:prstGeom>
        </p:spPr>
      </p:pic>
    </p:spTree>
    <p:extLst>
      <p:ext uri="{BB962C8B-B14F-4D97-AF65-F5344CB8AC3E}">
        <p14:creationId xmlns:p14="http://schemas.microsoft.com/office/powerpoint/2010/main" val="2077532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Microservices key concepts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E8B80A8C-C669-4D6A-AB00-3DF39C173057}"/>
              </a:ext>
            </a:extLst>
          </p:cNvPr>
          <p:cNvSpPr>
            <a:spLocks noGrp="1"/>
          </p:cNvSpPr>
          <p:nvPr>
            <p:ph type="body" sz="quarter" idx="10"/>
          </p:nvPr>
        </p:nvSpPr>
        <p:spPr>
          <a:xfrm>
            <a:off x="269239" y="1189176"/>
            <a:ext cx="11653523" cy="5287823"/>
          </a:xfrm>
        </p:spPr>
        <p:txBody>
          <a:bodyPr>
            <a:normAutofit/>
          </a:bodyPr>
          <a:lstStyle/>
          <a:p>
            <a:pPr marL="0" indent="0">
              <a:buNone/>
            </a:pPr>
            <a:r>
              <a:rPr lang="en-US" sz="3600" dirty="0"/>
              <a:t>In the next few slides, we will discuss best-practices for building microservices-based applications for broader scenarios. Key concepts:</a:t>
            </a:r>
          </a:p>
          <a:p>
            <a:pPr marL="0" indent="0">
              <a:buNone/>
            </a:pPr>
            <a:endParaRPr lang="en-US" sz="2000" i="1" dirty="0"/>
          </a:p>
          <a:p>
            <a:pPr lvl="2"/>
            <a:r>
              <a:rPr lang="en-US" sz="3200" dirty="0"/>
              <a:t>Bounded contexts</a:t>
            </a:r>
          </a:p>
          <a:p>
            <a:pPr lvl="2"/>
            <a:r>
              <a:rPr lang="en-US" sz="3200" dirty="0"/>
              <a:t>Publish/subscribe channels (event bus)</a:t>
            </a:r>
          </a:p>
          <a:p>
            <a:pPr lvl="2"/>
            <a:r>
              <a:rPr lang="en-US" sz="3200" dirty="0"/>
              <a:t>Direct communication vs. API Gateway</a:t>
            </a:r>
          </a:p>
        </p:txBody>
      </p:sp>
    </p:spTree>
    <p:extLst>
      <p:ext uri="{BB962C8B-B14F-4D97-AF65-F5344CB8AC3E}">
        <p14:creationId xmlns:p14="http://schemas.microsoft.com/office/powerpoint/2010/main" val="1077143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Bounded contexts and microservices</a:t>
            </a: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E8B80A8C-C669-4D6A-AB00-3DF39C173057}"/>
              </a:ext>
            </a:extLst>
          </p:cNvPr>
          <p:cNvSpPr>
            <a:spLocks noGrp="1"/>
          </p:cNvSpPr>
          <p:nvPr>
            <p:ph type="body" sz="quarter" idx="10"/>
          </p:nvPr>
        </p:nvSpPr>
        <p:spPr>
          <a:xfrm>
            <a:off x="269239" y="1189176"/>
            <a:ext cx="11653523" cy="5287823"/>
          </a:xfrm>
        </p:spPr>
        <p:txBody>
          <a:bodyPr>
            <a:normAutofit/>
          </a:bodyPr>
          <a:lstStyle/>
          <a:p>
            <a:pPr marL="0" indent="0">
              <a:buNone/>
            </a:pPr>
            <a:r>
              <a:rPr lang="en-US" sz="3600" dirty="0"/>
              <a:t>Bounded context == “Business microservice” boundary</a:t>
            </a:r>
          </a:p>
          <a:p>
            <a:pPr marL="0" indent="0">
              <a:buNone/>
            </a:pPr>
            <a:endParaRPr lang="en-US" sz="2000" i="1" dirty="0"/>
          </a:p>
          <a:p>
            <a:pPr marL="560241" lvl="2" indent="0">
              <a:buNone/>
            </a:pPr>
            <a:r>
              <a:rPr lang="en-US" sz="3200" dirty="0"/>
              <a:t>Each Bounded Context has:</a:t>
            </a:r>
          </a:p>
          <a:p>
            <a:pPr marL="560241" lvl="2" indent="0">
              <a:buNone/>
            </a:pPr>
            <a:r>
              <a:rPr lang="en-US" sz="3200" dirty="0"/>
              <a:t>	- Its own Domain Model </a:t>
            </a:r>
            <a:r>
              <a:rPr lang="en-US" sz="3200" dirty="0">
                <a:solidFill>
                  <a:srgbClr val="FFFF00"/>
                </a:solidFill>
                <a:latin typeface="Segoe UI Light"/>
                <a:sym typeface="Wingdings" panose="05000000000000000000" pitchFamily="2" charset="2"/>
              </a:rPr>
              <a:t></a:t>
            </a:r>
            <a:r>
              <a:rPr lang="en-US" sz="3200" dirty="0"/>
              <a:t> i.e. Database/tenant/container</a:t>
            </a:r>
          </a:p>
          <a:p>
            <a:pPr marL="560241" lvl="2" indent="0">
              <a:buNone/>
            </a:pPr>
            <a:r>
              <a:rPr lang="en-US" sz="3200" dirty="0"/>
              <a:t>	- Its own context, invariants, rules, code!</a:t>
            </a:r>
          </a:p>
          <a:p>
            <a:pPr marL="560241" lvl="2" indent="0">
              <a:buNone/>
            </a:pPr>
            <a:r>
              <a:rPr lang="en-US" sz="3200" dirty="0"/>
              <a:t>	- IT IS AUTONOMOUS!</a:t>
            </a:r>
          </a:p>
        </p:txBody>
      </p:sp>
    </p:spTree>
    <p:extLst>
      <p:ext uri="{BB962C8B-B14F-4D97-AF65-F5344CB8AC3E}">
        <p14:creationId xmlns:p14="http://schemas.microsoft.com/office/powerpoint/2010/main" val="2562760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Business/Logical microservices (bounded contexts)</a:t>
            </a:r>
            <a:br>
              <a:rPr lang="en-US" sz="4900" dirty="0">
                <a:solidFill>
                  <a:schemeClr val="tx1"/>
                </a:solidFill>
              </a:rPr>
            </a:br>
            <a:endParaRPr lang="en-US" sz="3236" dirty="0">
              <a:solidFill>
                <a:schemeClr val="tx1"/>
              </a:solidFill>
              <a:latin typeface="Segoe UI" panose="020B0502040204020203" pitchFamily="34" charset="0"/>
            </a:endParaRPr>
          </a:p>
        </p:txBody>
      </p:sp>
      <p:grpSp>
        <p:nvGrpSpPr>
          <p:cNvPr id="3" name="Group 2">
            <a:extLst>
              <a:ext uri="{FF2B5EF4-FFF2-40B4-BE49-F238E27FC236}">
                <a16:creationId xmlns:a16="http://schemas.microsoft.com/office/drawing/2014/main" id="{FB98E7D6-FB34-49D3-91CA-CD4C5447486F}"/>
              </a:ext>
            </a:extLst>
          </p:cNvPr>
          <p:cNvGrpSpPr/>
          <p:nvPr/>
        </p:nvGrpSpPr>
        <p:grpSpPr>
          <a:xfrm>
            <a:off x="368147" y="1822410"/>
            <a:ext cx="11360425" cy="4706935"/>
            <a:chOff x="368147" y="1822410"/>
            <a:chExt cx="11360425" cy="4706935"/>
          </a:xfrm>
        </p:grpSpPr>
        <p:grpSp>
          <p:nvGrpSpPr>
            <p:cNvPr id="60" name="Group 59">
              <a:extLst>
                <a:ext uri="{FF2B5EF4-FFF2-40B4-BE49-F238E27FC236}">
                  <a16:creationId xmlns:a16="http://schemas.microsoft.com/office/drawing/2014/main" id="{ADFD321B-C1AC-487F-AB80-F7F394780065}"/>
                </a:ext>
              </a:extLst>
            </p:cNvPr>
            <p:cNvGrpSpPr/>
            <p:nvPr/>
          </p:nvGrpSpPr>
          <p:grpSpPr>
            <a:xfrm>
              <a:off x="4790049" y="3671720"/>
              <a:ext cx="601163" cy="337001"/>
              <a:chOff x="1601399" y="2288295"/>
              <a:chExt cx="601248" cy="337049"/>
            </a:xfrm>
          </p:grpSpPr>
          <p:grpSp>
            <p:nvGrpSpPr>
              <p:cNvPr id="61" name="Group 60">
                <a:extLst>
                  <a:ext uri="{FF2B5EF4-FFF2-40B4-BE49-F238E27FC236}">
                    <a16:creationId xmlns:a16="http://schemas.microsoft.com/office/drawing/2014/main" id="{F23EFA5D-1B84-4954-A751-68B540D52B35}"/>
                  </a:ext>
                </a:extLst>
              </p:cNvPr>
              <p:cNvGrpSpPr/>
              <p:nvPr/>
            </p:nvGrpSpPr>
            <p:grpSpPr>
              <a:xfrm>
                <a:off x="1601399" y="2288295"/>
                <a:ext cx="601248" cy="337049"/>
                <a:chOff x="3523102" y="1791568"/>
                <a:chExt cx="6746733" cy="3782104"/>
              </a:xfrm>
              <a:solidFill>
                <a:srgbClr val="002060"/>
              </a:solidFill>
            </p:grpSpPr>
            <p:sp>
              <p:nvSpPr>
                <p:cNvPr id="63" name="Rectangle 62">
                  <a:extLst>
                    <a:ext uri="{FF2B5EF4-FFF2-40B4-BE49-F238E27FC236}">
                      <a16:creationId xmlns:a16="http://schemas.microsoft.com/office/drawing/2014/main" id="{3295A8A9-E8E6-4339-8531-C6111259F8B0}"/>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4" name="Freeform 96">
                  <a:extLst>
                    <a:ext uri="{FF2B5EF4-FFF2-40B4-BE49-F238E27FC236}">
                      <a16:creationId xmlns:a16="http://schemas.microsoft.com/office/drawing/2014/main" id="{E349302C-CEF7-48CF-8D75-130E24FCBB0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5" name="Freeform 97">
                  <a:extLst>
                    <a:ext uri="{FF2B5EF4-FFF2-40B4-BE49-F238E27FC236}">
                      <a16:creationId xmlns:a16="http://schemas.microsoft.com/office/drawing/2014/main" id="{EBD611D1-0674-4577-A9AB-9B5844A1D84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62" name="Hexagon 61">
                <a:extLst>
                  <a:ext uri="{FF2B5EF4-FFF2-40B4-BE49-F238E27FC236}">
                    <a16:creationId xmlns:a16="http://schemas.microsoft.com/office/drawing/2014/main" id="{B929EBAE-8199-412D-BB71-46BC0CB2230F}"/>
                  </a:ext>
                </a:extLst>
              </p:cNvPr>
              <p:cNvSpPr/>
              <p:nvPr/>
            </p:nvSpPr>
            <p:spPr bwMode="auto">
              <a:xfrm>
                <a:off x="1759502" y="2333937"/>
                <a:ext cx="278243" cy="248925"/>
              </a:xfrm>
              <a:prstGeom prst="hexagon">
                <a:avLst/>
              </a:prstGeom>
              <a:solidFill>
                <a:srgbClr val="002060"/>
              </a:solidFill>
              <a:ln w="9525" cap="flat" cmpd="sng" algn="ctr">
                <a:solidFill>
                  <a:srgbClr val="FFFFFF"/>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66" name="Flowchart: Magnetic Disk 65">
              <a:extLst>
                <a:ext uri="{FF2B5EF4-FFF2-40B4-BE49-F238E27FC236}">
                  <a16:creationId xmlns:a16="http://schemas.microsoft.com/office/drawing/2014/main" id="{DFA0828B-7FBF-4EA0-88FF-BB3623B95DAB}"/>
                </a:ext>
              </a:extLst>
            </p:cNvPr>
            <p:cNvSpPr/>
            <p:nvPr/>
          </p:nvSpPr>
          <p:spPr>
            <a:xfrm>
              <a:off x="6085081" y="4082191"/>
              <a:ext cx="339891" cy="34795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CE4F7AB5-8188-40F9-9234-2DA590CE8C95}"/>
                </a:ext>
              </a:extLst>
            </p:cNvPr>
            <p:cNvSpPr/>
            <p:nvPr/>
          </p:nvSpPr>
          <p:spPr bwMode="auto">
            <a:xfrm>
              <a:off x="4320732" y="2759967"/>
              <a:ext cx="3581400" cy="2417514"/>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5437C4E3-509C-43ED-B4F4-7552E9A8774C}"/>
                </a:ext>
              </a:extLst>
            </p:cNvPr>
            <p:cNvSpPr/>
            <p:nvPr/>
          </p:nvSpPr>
          <p:spPr>
            <a:xfrm>
              <a:off x="4416416" y="2806007"/>
              <a:ext cx="33900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Ordering “business” microservice</a:t>
              </a:r>
            </a:p>
          </p:txBody>
        </p:sp>
        <p:sp>
          <p:nvSpPr>
            <p:cNvPr id="69" name="Rectangle 68">
              <a:extLst>
                <a:ext uri="{FF2B5EF4-FFF2-40B4-BE49-F238E27FC236}">
                  <a16:creationId xmlns:a16="http://schemas.microsoft.com/office/drawing/2014/main" id="{CCCF4908-4308-4230-87B4-72B698305EC0}"/>
                </a:ext>
              </a:extLst>
            </p:cNvPr>
            <p:cNvSpPr/>
            <p:nvPr/>
          </p:nvSpPr>
          <p:spPr>
            <a:xfrm>
              <a:off x="4720358" y="3954195"/>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itchFamily="34" charset="0"/>
                  <a:ea typeface="+mn-ea"/>
                  <a:cs typeface="+mn-cs"/>
                </a:rPr>
                <a:t>Web API</a:t>
              </a:r>
            </a:p>
          </p:txBody>
        </p:sp>
        <p:sp>
          <p:nvSpPr>
            <p:cNvPr id="70" name="Rectangle 69">
              <a:extLst>
                <a:ext uri="{FF2B5EF4-FFF2-40B4-BE49-F238E27FC236}">
                  <a16:creationId xmlns:a16="http://schemas.microsoft.com/office/drawing/2014/main" id="{133A22EA-59AD-4F38-9F96-A588BAC8664E}"/>
                </a:ext>
              </a:extLst>
            </p:cNvPr>
            <p:cNvSpPr/>
            <p:nvPr/>
          </p:nvSpPr>
          <p:spPr>
            <a:xfrm>
              <a:off x="4537701" y="3438012"/>
              <a:ext cx="1125629"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Ordering.API</a:t>
              </a:r>
              <a:endPar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71" name="Rectangle 70">
              <a:extLst>
                <a:ext uri="{FF2B5EF4-FFF2-40B4-BE49-F238E27FC236}">
                  <a16:creationId xmlns:a16="http://schemas.microsoft.com/office/drawing/2014/main" id="{4334C4CA-4D37-4860-AED8-2C328074CC3C}"/>
                </a:ext>
              </a:extLst>
            </p:cNvPr>
            <p:cNvSpPr/>
            <p:nvPr/>
          </p:nvSpPr>
          <p:spPr>
            <a:xfrm>
              <a:off x="6501564" y="3957361"/>
              <a:ext cx="1219886" cy="83099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Light" pitchFamily="34" charset="0"/>
                  <a:ea typeface="+mn-ea"/>
                  <a:cs typeface="+mn-cs"/>
                </a:rPr>
                <a:t>SQL Server/</a:t>
              </a:r>
              <a:br>
                <a:rPr kumimoji="0" lang="en-US" sz="1600" b="0" i="0" u="none" strike="noStrike" kern="1200" cap="none" spc="0" normalizeH="0" baseline="0" noProof="0" dirty="0">
                  <a:ln>
                    <a:noFill/>
                  </a:ln>
                  <a:effectLst/>
                  <a:uLnTx/>
                  <a:uFillTx/>
                  <a:latin typeface="Segoe UI Light" pitchFamily="34" charset="0"/>
                  <a:ea typeface="+mn-ea"/>
                  <a:cs typeface="+mn-cs"/>
                </a:rPr>
              </a:br>
              <a:r>
                <a:rPr kumimoji="0" lang="en-US" sz="1600" b="0" i="0" u="none" strike="noStrike" kern="1200" cap="none" spc="0" normalizeH="0" baseline="0" noProof="0" dirty="0">
                  <a:ln>
                    <a:noFill/>
                  </a:ln>
                  <a:effectLst/>
                  <a:uLnTx/>
                  <a:uFillTx/>
                  <a:latin typeface="Segoe UI Light" pitchFamily="34" charset="0"/>
                  <a:ea typeface="+mn-ea"/>
                  <a:cs typeface="+mn-cs"/>
                </a:rPr>
                <a:t>Cosmos DB</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Light" pitchFamily="34" charset="0"/>
                  <a:ea typeface="+mn-ea"/>
                  <a:cs typeface="+mn-cs"/>
                </a:rPr>
                <a:t>database</a:t>
              </a:r>
            </a:p>
          </p:txBody>
        </p:sp>
        <p:cxnSp>
          <p:nvCxnSpPr>
            <p:cNvPr id="72" name="Straight Arrow Connector 71">
              <a:extLst>
                <a:ext uri="{FF2B5EF4-FFF2-40B4-BE49-F238E27FC236}">
                  <a16:creationId xmlns:a16="http://schemas.microsoft.com/office/drawing/2014/main" id="{1F42519A-FF48-4307-90D5-70512C9102B5}"/>
                </a:ext>
              </a:extLst>
            </p:cNvPr>
            <p:cNvCxnSpPr>
              <a:cxnSpLocks/>
              <a:endCxn id="66" idx="2"/>
            </p:cNvCxnSpPr>
            <p:nvPr/>
          </p:nvCxnSpPr>
          <p:spPr>
            <a:xfrm>
              <a:off x="5412066" y="3882081"/>
              <a:ext cx="673015" cy="374087"/>
            </a:xfrm>
            <a:prstGeom prst="straightConnector1">
              <a:avLst/>
            </a:prstGeom>
            <a:noFill/>
            <a:ln w="12700" cap="flat" cmpd="sng" algn="ctr">
              <a:solidFill>
                <a:sysClr val="windowText" lastClr="000000"/>
              </a:solidFill>
              <a:prstDash val="solid"/>
              <a:miter lim="800000"/>
              <a:tailEnd type="triangle"/>
            </a:ln>
            <a:effectLst/>
          </p:spPr>
        </p:cxnSp>
        <p:grpSp>
          <p:nvGrpSpPr>
            <p:cNvPr id="73" name="Group 72">
              <a:extLst>
                <a:ext uri="{FF2B5EF4-FFF2-40B4-BE49-F238E27FC236}">
                  <a16:creationId xmlns:a16="http://schemas.microsoft.com/office/drawing/2014/main" id="{1A89D8D5-3640-4967-A822-A2FD13AFC762}"/>
                </a:ext>
              </a:extLst>
            </p:cNvPr>
            <p:cNvGrpSpPr/>
            <p:nvPr/>
          </p:nvGrpSpPr>
          <p:grpSpPr>
            <a:xfrm>
              <a:off x="4810903" y="4567040"/>
              <a:ext cx="601163" cy="337001"/>
              <a:chOff x="1601399" y="2288295"/>
              <a:chExt cx="601248" cy="337049"/>
            </a:xfrm>
          </p:grpSpPr>
          <p:grpSp>
            <p:nvGrpSpPr>
              <p:cNvPr id="74" name="Group 73">
                <a:extLst>
                  <a:ext uri="{FF2B5EF4-FFF2-40B4-BE49-F238E27FC236}">
                    <a16:creationId xmlns:a16="http://schemas.microsoft.com/office/drawing/2014/main" id="{A3BB51E3-ACAA-4430-984B-51B577879855}"/>
                  </a:ext>
                </a:extLst>
              </p:cNvPr>
              <p:cNvGrpSpPr/>
              <p:nvPr/>
            </p:nvGrpSpPr>
            <p:grpSpPr>
              <a:xfrm>
                <a:off x="1601399" y="2288295"/>
                <a:ext cx="601248" cy="337049"/>
                <a:chOff x="3523102" y="1791568"/>
                <a:chExt cx="6746733" cy="3782104"/>
              </a:xfrm>
              <a:solidFill>
                <a:srgbClr val="002060"/>
              </a:solidFill>
            </p:grpSpPr>
            <p:sp>
              <p:nvSpPr>
                <p:cNvPr id="76" name="Rectangle 75">
                  <a:extLst>
                    <a:ext uri="{FF2B5EF4-FFF2-40B4-BE49-F238E27FC236}">
                      <a16:creationId xmlns:a16="http://schemas.microsoft.com/office/drawing/2014/main" id="{71DBB5CA-476D-4B14-A64C-4F9693FA3C33}"/>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77" name="Freeform 96">
                  <a:extLst>
                    <a:ext uri="{FF2B5EF4-FFF2-40B4-BE49-F238E27FC236}">
                      <a16:creationId xmlns:a16="http://schemas.microsoft.com/office/drawing/2014/main" id="{4B127CFC-0053-4256-AED4-11FDC2C523A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78" name="Freeform 97">
                  <a:extLst>
                    <a:ext uri="{FF2B5EF4-FFF2-40B4-BE49-F238E27FC236}">
                      <a16:creationId xmlns:a16="http://schemas.microsoft.com/office/drawing/2014/main" id="{678D1090-FD4F-4EE9-BAD5-2D95150FEEE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5" name="Hexagon 74">
                <a:extLst>
                  <a:ext uri="{FF2B5EF4-FFF2-40B4-BE49-F238E27FC236}">
                    <a16:creationId xmlns:a16="http://schemas.microsoft.com/office/drawing/2014/main" id="{FE503284-36F3-40D1-AC34-B429AF21BD8A}"/>
                  </a:ext>
                </a:extLst>
              </p:cNvPr>
              <p:cNvSpPr/>
              <p:nvPr/>
            </p:nvSpPr>
            <p:spPr bwMode="auto">
              <a:xfrm>
                <a:off x="1759502" y="2333937"/>
                <a:ext cx="278243" cy="248925"/>
              </a:xfrm>
              <a:prstGeom prst="hexagon">
                <a:avLst/>
              </a:prstGeom>
              <a:solidFill>
                <a:srgbClr val="002060"/>
              </a:solidFill>
              <a:ln w="9525" cap="flat" cmpd="sng" algn="ctr">
                <a:solidFill>
                  <a:srgbClr val="FFFFFF"/>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79" name="Rectangle 78">
              <a:extLst>
                <a:ext uri="{FF2B5EF4-FFF2-40B4-BE49-F238E27FC236}">
                  <a16:creationId xmlns:a16="http://schemas.microsoft.com/office/drawing/2014/main" id="{1992BBE5-E9C7-4A7D-A2BB-C5C93E222749}"/>
                </a:ext>
              </a:extLst>
            </p:cNvPr>
            <p:cNvSpPr/>
            <p:nvPr/>
          </p:nvSpPr>
          <p:spPr>
            <a:xfrm>
              <a:off x="4640918" y="4848958"/>
              <a:ext cx="943720"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itchFamily="34" charset="0"/>
                  <a:ea typeface="+mn-ea"/>
                  <a:cs typeface="+mn-cs"/>
                </a:rPr>
                <a:t>Worker Svc.</a:t>
              </a:r>
            </a:p>
          </p:txBody>
        </p:sp>
        <p:sp>
          <p:nvSpPr>
            <p:cNvPr id="80" name="Rectangle 79">
              <a:extLst>
                <a:ext uri="{FF2B5EF4-FFF2-40B4-BE49-F238E27FC236}">
                  <a16:creationId xmlns:a16="http://schemas.microsoft.com/office/drawing/2014/main" id="{C5D42888-B250-4D1E-8E94-B0C7B392A805}"/>
                </a:ext>
              </a:extLst>
            </p:cNvPr>
            <p:cNvSpPr/>
            <p:nvPr/>
          </p:nvSpPr>
          <p:spPr>
            <a:xfrm>
              <a:off x="4621346" y="4337289"/>
              <a:ext cx="1062342"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GracePeriod</a:t>
              </a:r>
              <a:endPar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81" name="Straight Arrow Connector 80">
              <a:extLst>
                <a:ext uri="{FF2B5EF4-FFF2-40B4-BE49-F238E27FC236}">
                  <a16:creationId xmlns:a16="http://schemas.microsoft.com/office/drawing/2014/main" id="{033FA1F7-1C28-4A3E-862B-890F2D46D58B}"/>
                </a:ext>
              </a:extLst>
            </p:cNvPr>
            <p:cNvCxnSpPr>
              <a:cxnSpLocks/>
            </p:cNvCxnSpPr>
            <p:nvPr/>
          </p:nvCxnSpPr>
          <p:spPr>
            <a:xfrm flipV="1">
              <a:off x="5436091" y="4378261"/>
              <a:ext cx="663304" cy="329511"/>
            </a:xfrm>
            <a:prstGeom prst="straightConnector1">
              <a:avLst/>
            </a:prstGeom>
            <a:noFill/>
            <a:ln w="12700" cap="flat" cmpd="sng" algn="ctr">
              <a:solidFill>
                <a:sysClr val="windowText" lastClr="000000"/>
              </a:solidFill>
              <a:prstDash val="solid"/>
              <a:miter lim="800000"/>
              <a:tailEnd type="triangle"/>
            </a:ln>
            <a:effectLst/>
          </p:spPr>
        </p:cxnSp>
        <p:sp>
          <p:nvSpPr>
            <p:cNvPr id="82" name="Hexagon 81">
              <a:extLst>
                <a:ext uri="{FF2B5EF4-FFF2-40B4-BE49-F238E27FC236}">
                  <a16:creationId xmlns:a16="http://schemas.microsoft.com/office/drawing/2014/main" id="{39E9E73F-B133-42DE-8B6B-985F3EE59C0D}"/>
                </a:ext>
              </a:extLst>
            </p:cNvPr>
            <p:cNvSpPr>
              <a:spLocks noChangeAspect="1"/>
            </p:cNvSpPr>
            <p:nvPr/>
          </p:nvSpPr>
          <p:spPr bwMode="auto">
            <a:xfrm>
              <a:off x="9654314" y="3484246"/>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83" name="Hexagon 82">
              <a:extLst>
                <a:ext uri="{FF2B5EF4-FFF2-40B4-BE49-F238E27FC236}">
                  <a16:creationId xmlns:a16="http://schemas.microsoft.com/office/drawing/2014/main" id="{18B35B64-7951-4BA1-A4C8-1CAC07BBF884}"/>
                </a:ext>
              </a:extLst>
            </p:cNvPr>
            <p:cNvSpPr>
              <a:spLocks noChangeAspect="1"/>
            </p:cNvSpPr>
            <p:nvPr/>
          </p:nvSpPr>
          <p:spPr bwMode="auto">
            <a:xfrm>
              <a:off x="9045132" y="4221974"/>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84" name="Flowchart: Magnetic Disk 83">
              <a:extLst>
                <a:ext uri="{FF2B5EF4-FFF2-40B4-BE49-F238E27FC236}">
                  <a16:creationId xmlns:a16="http://schemas.microsoft.com/office/drawing/2014/main" id="{AAFC7E08-A7AD-4740-9672-AF23D0BB8DCA}"/>
                </a:ext>
              </a:extLst>
            </p:cNvPr>
            <p:cNvSpPr/>
            <p:nvPr/>
          </p:nvSpPr>
          <p:spPr>
            <a:xfrm>
              <a:off x="9261293" y="4586973"/>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85" name="Hexagon 84">
              <a:extLst>
                <a:ext uri="{FF2B5EF4-FFF2-40B4-BE49-F238E27FC236}">
                  <a16:creationId xmlns:a16="http://schemas.microsoft.com/office/drawing/2014/main" id="{C7EB2164-BF9A-4998-9A72-3B9B90D7F130}"/>
                </a:ext>
              </a:extLst>
            </p:cNvPr>
            <p:cNvSpPr>
              <a:spLocks noChangeAspect="1"/>
            </p:cNvSpPr>
            <p:nvPr/>
          </p:nvSpPr>
          <p:spPr bwMode="auto">
            <a:xfrm>
              <a:off x="10330861" y="4225193"/>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86" name="Flowchart: Magnetic Disk 85">
              <a:extLst>
                <a:ext uri="{FF2B5EF4-FFF2-40B4-BE49-F238E27FC236}">
                  <a16:creationId xmlns:a16="http://schemas.microsoft.com/office/drawing/2014/main" id="{60874AD9-3E4E-473E-8983-1883F5EA63D6}"/>
                </a:ext>
              </a:extLst>
            </p:cNvPr>
            <p:cNvSpPr/>
            <p:nvPr/>
          </p:nvSpPr>
          <p:spPr>
            <a:xfrm>
              <a:off x="10556556" y="4575659"/>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87" name="Straight Arrow Connector 86">
              <a:extLst>
                <a:ext uri="{FF2B5EF4-FFF2-40B4-BE49-F238E27FC236}">
                  <a16:creationId xmlns:a16="http://schemas.microsoft.com/office/drawing/2014/main" id="{B265C3A5-08E4-4002-820D-F1754000488C}"/>
                </a:ext>
              </a:extLst>
            </p:cNvPr>
            <p:cNvCxnSpPr>
              <a:stCxn id="82" idx="2"/>
            </p:cNvCxnSpPr>
            <p:nvPr/>
          </p:nvCxnSpPr>
          <p:spPr>
            <a:xfrm flipH="1">
              <a:off x="9498355" y="4035727"/>
              <a:ext cx="293829" cy="200826"/>
            </a:xfrm>
            <a:prstGeom prst="straightConnector1">
              <a:avLst/>
            </a:prstGeom>
            <a:noFill/>
            <a:ln w="12700" cap="flat" cmpd="sng" algn="ctr">
              <a:solidFill>
                <a:schemeClr val="bg1">
                  <a:lumMod val="50000"/>
                </a:schemeClr>
              </a:solidFill>
              <a:prstDash val="solid"/>
              <a:miter lim="800000"/>
              <a:tailEnd type="triangle"/>
            </a:ln>
            <a:effectLst/>
          </p:spPr>
        </p:cxnSp>
        <p:sp>
          <p:nvSpPr>
            <p:cNvPr id="88" name="Rectangle 87">
              <a:extLst>
                <a:ext uri="{FF2B5EF4-FFF2-40B4-BE49-F238E27FC236}">
                  <a16:creationId xmlns:a16="http://schemas.microsoft.com/office/drawing/2014/main" id="{53FA5686-CD43-4A7D-B047-0C5ED333A23D}"/>
                </a:ext>
              </a:extLst>
            </p:cNvPr>
            <p:cNvSpPr/>
            <p:nvPr/>
          </p:nvSpPr>
          <p:spPr>
            <a:xfrm>
              <a:off x="9669137" y="4508417"/>
              <a:ext cx="885048"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Stateful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partitions</a:t>
              </a:r>
            </a:p>
          </p:txBody>
        </p:sp>
        <p:pic>
          <p:nvPicPr>
            <p:cNvPr id="89" name="Picture 23">
              <a:extLst>
                <a:ext uri="{FF2B5EF4-FFF2-40B4-BE49-F238E27FC236}">
                  <a16:creationId xmlns:a16="http://schemas.microsoft.com/office/drawing/2014/main" id="{3BE597DB-7E16-4323-B256-55B35610EDCD}"/>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815272" y="3654774"/>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
              <a:extLst>
                <a:ext uri="{FF2B5EF4-FFF2-40B4-BE49-F238E27FC236}">
                  <a16:creationId xmlns:a16="http://schemas.microsoft.com/office/drawing/2014/main" id="{0A96B885-0289-4DFA-94E1-5D45308ED413}"/>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243474" y="4347899"/>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
              <a:extLst>
                <a:ext uri="{FF2B5EF4-FFF2-40B4-BE49-F238E27FC236}">
                  <a16:creationId xmlns:a16="http://schemas.microsoft.com/office/drawing/2014/main" id="{B2D95301-6A3B-494D-8FEE-203A8677919D}"/>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534498" y="4331940"/>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Rectangle 91">
              <a:extLst>
                <a:ext uri="{FF2B5EF4-FFF2-40B4-BE49-F238E27FC236}">
                  <a16:creationId xmlns:a16="http://schemas.microsoft.com/office/drawing/2014/main" id="{00A43B67-ABA9-41A8-8B0B-5B2804A9030B}"/>
                </a:ext>
              </a:extLst>
            </p:cNvPr>
            <p:cNvSpPr/>
            <p:nvPr/>
          </p:nvSpPr>
          <p:spPr>
            <a:xfrm>
              <a:off x="8812481" y="2688504"/>
              <a:ext cx="2377263" cy="523220"/>
            </a:xfrm>
            <a:prstGeom prst="rect">
              <a:avLst/>
            </a:prstGeom>
          </p:spPr>
          <p:txBody>
            <a:bodyPr wrap="squar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Business/logical</a:t>
              </a:r>
            </a:p>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m</a:t>
              </a:r>
              <a:r>
                <a:rPr kumimoji="0" lang="en-US" sz="1400" b="1" i="0" u="none" strike="noStrike" kern="0" cap="none" spc="0" normalizeH="0" baseline="0" noProof="0" dirty="0" err="1">
                  <a:ln>
                    <a:noFill/>
                  </a:ln>
                  <a:effectLst/>
                  <a:uLnTx/>
                  <a:uFillTx/>
                  <a:latin typeface="Segoe UI" panose="020B0502040204020203" pitchFamily="34" charset="0"/>
                  <a:ea typeface="+mn-ea"/>
                  <a:cs typeface="Segoe UI" panose="020B0502040204020203" pitchFamily="34" charset="0"/>
                </a:rPr>
                <a:t>icroservice</a:t>
              </a:r>
              <a:endParaRPr kumimoji="0" lang="en-US" sz="1400" b="1"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93" name="Rounded Rectangle 41">
              <a:extLst>
                <a:ext uri="{FF2B5EF4-FFF2-40B4-BE49-F238E27FC236}">
                  <a16:creationId xmlns:a16="http://schemas.microsoft.com/office/drawing/2014/main" id="{407BF583-BCD2-40A5-87D6-C56EA53FE272}"/>
                </a:ext>
              </a:extLst>
            </p:cNvPr>
            <p:cNvSpPr/>
            <p:nvPr/>
          </p:nvSpPr>
          <p:spPr bwMode="auto">
            <a:xfrm>
              <a:off x="8740332" y="2736399"/>
              <a:ext cx="2438400" cy="2429930"/>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7719538D-EECD-4D58-944B-4EB2F2C4E02C}"/>
                </a:ext>
              </a:extLst>
            </p:cNvPr>
            <p:cNvSpPr/>
            <p:nvPr/>
          </p:nvSpPr>
          <p:spPr>
            <a:xfrm>
              <a:off x="10183447" y="3529153"/>
              <a:ext cx="84074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Gateway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service</a:t>
              </a:r>
            </a:p>
          </p:txBody>
        </p:sp>
        <p:cxnSp>
          <p:nvCxnSpPr>
            <p:cNvPr id="95" name="Straight Arrow Connector 94">
              <a:extLst>
                <a:ext uri="{FF2B5EF4-FFF2-40B4-BE49-F238E27FC236}">
                  <a16:creationId xmlns:a16="http://schemas.microsoft.com/office/drawing/2014/main" id="{2FC20CEA-81BF-420B-AE3F-2570A2AD5EA8}"/>
                </a:ext>
              </a:extLst>
            </p:cNvPr>
            <p:cNvCxnSpPr>
              <a:stCxn id="82" idx="1"/>
              <a:endCxn id="85" idx="4"/>
            </p:cNvCxnSpPr>
            <p:nvPr/>
          </p:nvCxnSpPr>
          <p:spPr>
            <a:xfrm>
              <a:off x="10107537" y="4035727"/>
              <a:ext cx="361194" cy="189466"/>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96" name="Straight Connector 95">
              <a:extLst>
                <a:ext uri="{FF2B5EF4-FFF2-40B4-BE49-F238E27FC236}">
                  <a16:creationId xmlns:a16="http://schemas.microsoft.com/office/drawing/2014/main" id="{9103736A-B787-41F1-A9EA-5136EB895DDE}"/>
                </a:ext>
              </a:extLst>
            </p:cNvPr>
            <p:cNvCxnSpPr>
              <a:stCxn id="83" idx="0"/>
              <a:endCxn id="85" idx="3"/>
            </p:cNvCxnSpPr>
            <p:nvPr/>
          </p:nvCxnSpPr>
          <p:spPr>
            <a:xfrm>
              <a:off x="9636225" y="4497715"/>
              <a:ext cx="694636" cy="3219"/>
            </a:xfrm>
            <a:prstGeom prst="line">
              <a:avLst/>
            </a:prstGeom>
            <a:ln>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8D77D23-9CC8-449D-BE5C-E3D3A02E0352}"/>
                </a:ext>
              </a:extLst>
            </p:cNvPr>
            <p:cNvCxnSpPr>
              <a:cxnSpLocks/>
            </p:cNvCxnSpPr>
            <p:nvPr/>
          </p:nvCxnSpPr>
          <p:spPr>
            <a:xfrm>
              <a:off x="9942329" y="3163597"/>
              <a:ext cx="7532" cy="313094"/>
            </a:xfrm>
            <a:prstGeom prst="straightConnector1">
              <a:avLst/>
            </a:prstGeom>
            <a:noFill/>
            <a:ln w="12700" cap="flat" cmpd="sng" algn="ctr">
              <a:solidFill>
                <a:sysClr val="windowText" lastClr="000000"/>
              </a:solidFill>
              <a:prstDash val="solid"/>
              <a:miter lim="800000"/>
              <a:tailEnd type="triangle"/>
            </a:ln>
            <a:effectLst/>
          </p:spPr>
        </p:cxnSp>
        <p:sp>
          <p:nvSpPr>
            <p:cNvPr id="98" name="Rectangle 97">
              <a:extLst>
                <a:ext uri="{FF2B5EF4-FFF2-40B4-BE49-F238E27FC236}">
                  <a16:creationId xmlns:a16="http://schemas.microsoft.com/office/drawing/2014/main" id="{88BA79A8-E671-4150-A7BA-58A4A38CE97C}"/>
                </a:ext>
              </a:extLst>
            </p:cNvPr>
            <p:cNvSpPr/>
            <p:nvPr/>
          </p:nvSpPr>
          <p:spPr>
            <a:xfrm>
              <a:off x="8920305" y="4742793"/>
              <a:ext cx="8407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Light" panose="020B0502040204020203" pitchFamily="34" charset="0"/>
                  <a:ea typeface="+mn-ea"/>
                  <a:cs typeface="Segoe UI Light" panose="020B0502040204020203" pitchFamily="34" charset="0"/>
                </a:rPr>
                <a:t>Partition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Light" panose="020B0502040204020203" pitchFamily="34" charset="0"/>
                  <a:ea typeface="+mn-ea"/>
                  <a:cs typeface="Segoe UI Light" panose="020B0502040204020203" pitchFamily="34" charset="0"/>
                </a:rPr>
                <a:t>A</a:t>
              </a:r>
            </a:p>
          </p:txBody>
        </p:sp>
        <p:sp>
          <p:nvSpPr>
            <p:cNvPr id="99" name="Rectangle 98">
              <a:extLst>
                <a:ext uri="{FF2B5EF4-FFF2-40B4-BE49-F238E27FC236}">
                  <a16:creationId xmlns:a16="http://schemas.microsoft.com/office/drawing/2014/main" id="{35151475-43D1-4B3A-AD12-6A0FB42EBFE2}"/>
                </a:ext>
              </a:extLst>
            </p:cNvPr>
            <p:cNvSpPr/>
            <p:nvPr/>
          </p:nvSpPr>
          <p:spPr>
            <a:xfrm>
              <a:off x="10216102" y="4742792"/>
              <a:ext cx="8407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Light" panose="020B0502040204020203" pitchFamily="34" charset="0"/>
                  <a:ea typeface="+mn-ea"/>
                  <a:cs typeface="Segoe UI Light" panose="020B0502040204020203" pitchFamily="34" charset="0"/>
                </a:rPr>
                <a:t>Partition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effectLst/>
                  <a:uLnTx/>
                  <a:uFillTx/>
                  <a:latin typeface="Segoe UI Light" panose="020B0502040204020203" pitchFamily="34" charset="0"/>
                  <a:ea typeface="+mn-ea"/>
                  <a:cs typeface="Segoe UI Light" panose="020B0502040204020203" pitchFamily="34" charset="0"/>
                </a:rPr>
                <a:t>n</a:t>
              </a:r>
            </a:p>
          </p:txBody>
        </p:sp>
        <p:sp>
          <p:nvSpPr>
            <p:cNvPr id="100" name="Rectangle 99">
              <a:extLst>
                <a:ext uri="{FF2B5EF4-FFF2-40B4-BE49-F238E27FC236}">
                  <a16:creationId xmlns:a16="http://schemas.microsoft.com/office/drawing/2014/main" id="{FDECD655-2005-44CC-A878-45DE83BC6E2E}"/>
                </a:ext>
              </a:extLst>
            </p:cNvPr>
            <p:cNvSpPr/>
            <p:nvPr/>
          </p:nvSpPr>
          <p:spPr>
            <a:xfrm>
              <a:off x="5111549" y="1822410"/>
              <a:ext cx="2721030"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a:ea typeface="+mn-ea"/>
                  <a:cs typeface="+mn-cs"/>
                </a:rPr>
                <a:t>Example 2</a:t>
              </a:r>
            </a:p>
          </p:txBody>
        </p:sp>
        <p:sp>
          <p:nvSpPr>
            <p:cNvPr id="101" name="Rectangle 100">
              <a:extLst>
                <a:ext uri="{FF2B5EF4-FFF2-40B4-BE49-F238E27FC236}">
                  <a16:creationId xmlns:a16="http://schemas.microsoft.com/office/drawing/2014/main" id="{CC1F8B17-A7A2-4D62-A6B9-8E49F8CCE685}"/>
                </a:ext>
              </a:extLst>
            </p:cNvPr>
            <p:cNvSpPr/>
            <p:nvPr/>
          </p:nvSpPr>
          <p:spPr>
            <a:xfrm>
              <a:off x="1585045" y="5606015"/>
              <a:ext cx="9185143" cy="923330"/>
            </a:xfrm>
            <a:prstGeom prst="rect">
              <a:avLst/>
            </a:prstGeom>
          </p:spPr>
          <p:txBody>
            <a:bodyPr wrap="none">
              <a:spAutoFit/>
            </a:bodyPr>
            <a:lstStyle/>
            <a:p>
              <a:pPr marL="285750" marR="0" lvl="0" indent="-285750" algn="l" defTabSz="932742"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effectLst/>
                  <a:uLnTx/>
                  <a:uFillTx/>
                  <a:latin typeface="Segoe UI"/>
                  <a:ea typeface="+mn-ea"/>
                  <a:cs typeface="+mn-cs"/>
                </a:rPr>
                <a:t>The Logical Architecture can be different to the Physical/Deployment Architecture</a:t>
              </a:r>
            </a:p>
            <a:p>
              <a:pPr marL="285750" marR="0" lvl="0" indent="-285750" algn="l" defTabSz="932742"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effectLst/>
                  <a:uLnTx/>
                  <a:uFillTx/>
                  <a:latin typeface="Segoe UI"/>
                  <a:ea typeface="+mn-ea"/>
                  <a:cs typeface="+mn-cs"/>
                </a:rPr>
                <a:t>A Bounded Context can be implemented by 1 or more services (i.e. Docker containers,</a:t>
              </a:r>
              <a:br>
                <a:rPr kumimoji="0" lang="en-US" sz="1800" b="0" i="0" u="none" strike="noStrike" kern="1200" cap="none" spc="0" normalizeH="0" baseline="0" noProof="0" dirty="0">
                  <a:ln>
                    <a:noFill/>
                  </a:ln>
                  <a:effectLst/>
                  <a:uLnTx/>
                  <a:uFillTx/>
                  <a:latin typeface="Segoe UI"/>
                  <a:ea typeface="+mn-ea"/>
                  <a:cs typeface="+mn-cs"/>
                </a:rPr>
              </a:br>
              <a:r>
                <a:rPr kumimoji="0" lang="en-US" sz="1800" b="0" i="0" u="none" strike="noStrike" kern="1200" cap="none" spc="0" normalizeH="0" baseline="0" noProof="0" dirty="0">
                  <a:ln>
                    <a:noFill/>
                  </a:ln>
                  <a:effectLst/>
                  <a:uLnTx/>
                  <a:uFillTx/>
                  <a:latin typeface="Segoe UI"/>
                  <a:ea typeface="+mn-ea"/>
                  <a:cs typeface="+mn-cs"/>
                </a:rPr>
                <a:t>Azure Functions, ASP.NET Web API, etc.)</a:t>
              </a:r>
            </a:p>
          </p:txBody>
        </p:sp>
        <p:sp>
          <p:nvSpPr>
            <p:cNvPr id="102" name="Rectangle 101">
              <a:extLst>
                <a:ext uri="{FF2B5EF4-FFF2-40B4-BE49-F238E27FC236}">
                  <a16:creationId xmlns:a16="http://schemas.microsoft.com/office/drawing/2014/main" id="{3D24C38B-7BE8-40F3-A3C1-5778E85F93FA}"/>
                </a:ext>
              </a:extLst>
            </p:cNvPr>
            <p:cNvSpPr/>
            <p:nvPr/>
          </p:nvSpPr>
          <p:spPr>
            <a:xfrm>
              <a:off x="8238514" y="5204283"/>
              <a:ext cx="3490058" cy="261610"/>
            </a:xfrm>
            <a:prstGeom prst="rect">
              <a:avLst/>
            </a:prstGeom>
          </p:spPr>
          <p:txBody>
            <a:bodyPr wrap="non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(Using Azure Service Fabric </a:t>
              </a:r>
              <a:r>
                <a:rPr kumimoji="0" lang="en-US" sz="1100" b="0" i="0" u="none" strike="noStrike" kern="0" cap="none" spc="0" normalizeH="0" baseline="0" noProof="0" dirty="0" err="1">
                  <a:ln>
                    <a:noFill/>
                  </a:ln>
                  <a:effectLst/>
                  <a:uLnTx/>
                  <a:uFillTx/>
                  <a:latin typeface="Segoe UI" panose="020B0502040204020203" pitchFamily="34" charset="0"/>
                  <a:ea typeface="+mn-ea"/>
                  <a:cs typeface="Segoe UI" panose="020B0502040204020203" pitchFamily="34" charset="0"/>
                </a:rPr>
                <a:t>Stateful</a:t>
              </a:r>
              <a:r>
                <a:rPr kumimoji="0" lang="en-US" sz="11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 Reliable Services)</a:t>
              </a:r>
            </a:p>
          </p:txBody>
        </p:sp>
        <p:sp>
          <p:nvSpPr>
            <p:cNvPr id="103" name="Rectangle 102">
              <a:extLst>
                <a:ext uri="{FF2B5EF4-FFF2-40B4-BE49-F238E27FC236}">
                  <a16:creationId xmlns:a16="http://schemas.microsoft.com/office/drawing/2014/main" id="{A87C2B3F-C64E-4392-A977-36B1EA9A1D37}"/>
                </a:ext>
              </a:extLst>
            </p:cNvPr>
            <p:cNvSpPr/>
            <p:nvPr/>
          </p:nvSpPr>
          <p:spPr>
            <a:xfrm>
              <a:off x="872422" y="1827231"/>
              <a:ext cx="1848905"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a:ea typeface="+mn-ea"/>
                  <a:cs typeface="+mn-cs"/>
                </a:rPr>
                <a:t>Example 1</a:t>
              </a:r>
            </a:p>
          </p:txBody>
        </p:sp>
        <p:grpSp>
          <p:nvGrpSpPr>
            <p:cNvPr id="104" name="Group 103">
              <a:extLst>
                <a:ext uri="{FF2B5EF4-FFF2-40B4-BE49-F238E27FC236}">
                  <a16:creationId xmlns:a16="http://schemas.microsoft.com/office/drawing/2014/main" id="{7DB4FEC2-0F04-460D-9158-EAC71C77779D}"/>
                </a:ext>
              </a:extLst>
            </p:cNvPr>
            <p:cNvGrpSpPr/>
            <p:nvPr/>
          </p:nvGrpSpPr>
          <p:grpSpPr>
            <a:xfrm>
              <a:off x="823066" y="3099068"/>
              <a:ext cx="601163" cy="337001"/>
              <a:chOff x="1601399" y="2288295"/>
              <a:chExt cx="601248" cy="337049"/>
            </a:xfrm>
          </p:grpSpPr>
          <p:grpSp>
            <p:nvGrpSpPr>
              <p:cNvPr id="105" name="Group 104">
                <a:extLst>
                  <a:ext uri="{FF2B5EF4-FFF2-40B4-BE49-F238E27FC236}">
                    <a16:creationId xmlns:a16="http://schemas.microsoft.com/office/drawing/2014/main" id="{62DEBA68-2922-4C79-80A7-3798A6456219}"/>
                  </a:ext>
                </a:extLst>
              </p:cNvPr>
              <p:cNvGrpSpPr/>
              <p:nvPr/>
            </p:nvGrpSpPr>
            <p:grpSpPr>
              <a:xfrm>
                <a:off x="1601399" y="2288295"/>
                <a:ext cx="601248" cy="337049"/>
                <a:chOff x="3523102" y="1791568"/>
                <a:chExt cx="6746733" cy="3782104"/>
              </a:xfrm>
              <a:solidFill>
                <a:srgbClr val="002060"/>
              </a:solidFill>
            </p:grpSpPr>
            <p:sp>
              <p:nvSpPr>
                <p:cNvPr id="107" name="Rectangle 106">
                  <a:extLst>
                    <a:ext uri="{FF2B5EF4-FFF2-40B4-BE49-F238E27FC236}">
                      <a16:creationId xmlns:a16="http://schemas.microsoft.com/office/drawing/2014/main" id="{EB86BA01-0CC9-4397-BF0F-43A20F064F75}"/>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8" name="Freeform 96">
                  <a:extLst>
                    <a:ext uri="{FF2B5EF4-FFF2-40B4-BE49-F238E27FC236}">
                      <a16:creationId xmlns:a16="http://schemas.microsoft.com/office/drawing/2014/main" id="{BF6A2F63-C9E2-4C41-B483-F96024A80F8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9" name="Freeform 97">
                  <a:extLst>
                    <a:ext uri="{FF2B5EF4-FFF2-40B4-BE49-F238E27FC236}">
                      <a16:creationId xmlns:a16="http://schemas.microsoft.com/office/drawing/2014/main" id="{08892767-DFA7-40CB-B378-685D53D85DD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06" name="Hexagon 105">
                <a:extLst>
                  <a:ext uri="{FF2B5EF4-FFF2-40B4-BE49-F238E27FC236}">
                    <a16:creationId xmlns:a16="http://schemas.microsoft.com/office/drawing/2014/main" id="{EBD1AA59-B969-4A0D-B967-39A08B46C0B9}"/>
                  </a:ext>
                </a:extLst>
              </p:cNvPr>
              <p:cNvSpPr/>
              <p:nvPr/>
            </p:nvSpPr>
            <p:spPr bwMode="auto">
              <a:xfrm>
                <a:off x="1759502" y="2333937"/>
                <a:ext cx="278243" cy="248925"/>
              </a:xfrm>
              <a:prstGeom prst="hexagon">
                <a:avLst/>
              </a:prstGeom>
              <a:solidFill>
                <a:srgbClr val="002060"/>
              </a:solidFill>
              <a:ln w="9525" cap="flat" cmpd="sng" algn="ctr">
                <a:solidFill>
                  <a:srgbClr val="FFFFFF"/>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10" name="Flowchart: Magnetic Disk 109">
              <a:extLst>
                <a:ext uri="{FF2B5EF4-FFF2-40B4-BE49-F238E27FC236}">
                  <a16:creationId xmlns:a16="http://schemas.microsoft.com/office/drawing/2014/main" id="{50C320EC-A30A-4738-A002-34AEF263E7F0}"/>
                </a:ext>
              </a:extLst>
            </p:cNvPr>
            <p:cNvSpPr/>
            <p:nvPr/>
          </p:nvSpPr>
          <p:spPr>
            <a:xfrm>
              <a:off x="1855979" y="3097788"/>
              <a:ext cx="339891" cy="34795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ounded Rectangle 66">
              <a:extLst>
                <a:ext uri="{FF2B5EF4-FFF2-40B4-BE49-F238E27FC236}">
                  <a16:creationId xmlns:a16="http://schemas.microsoft.com/office/drawing/2014/main" id="{D97CFA18-6EEA-448F-AAE7-9F90C402C537}"/>
                </a:ext>
              </a:extLst>
            </p:cNvPr>
            <p:cNvSpPr/>
            <p:nvPr/>
          </p:nvSpPr>
          <p:spPr bwMode="auto">
            <a:xfrm>
              <a:off x="368147" y="2779338"/>
              <a:ext cx="3287388" cy="839436"/>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E5664A79-773D-49AF-8050-9C061B728733}"/>
                </a:ext>
              </a:extLst>
            </p:cNvPr>
            <p:cNvSpPr/>
            <p:nvPr/>
          </p:nvSpPr>
          <p:spPr>
            <a:xfrm>
              <a:off x="369936" y="2740277"/>
              <a:ext cx="326499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Catalog “business” microservice</a:t>
              </a:r>
            </a:p>
          </p:txBody>
        </p:sp>
        <p:cxnSp>
          <p:nvCxnSpPr>
            <p:cNvPr id="113" name="Straight Arrow Connector 112">
              <a:extLst>
                <a:ext uri="{FF2B5EF4-FFF2-40B4-BE49-F238E27FC236}">
                  <a16:creationId xmlns:a16="http://schemas.microsoft.com/office/drawing/2014/main" id="{A6CD516C-013E-40F5-B3C6-B63EEE88BBCC}"/>
                </a:ext>
              </a:extLst>
            </p:cNvPr>
            <p:cNvCxnSpPr>
              <a:cxnSpLocks/>
            </p:cNvCxnSpPr>
            <p:nvPr/>
          </p:nvCxnSpPr>
          <p:spPr>
            <a:xfrm flipV="1">
              <a:off x="1446383" y="3256112"/>
              <a:ext cx="380570" cy="5478"/>
            </a:xfrm>
            <a:prstGeom prst="straightConnector1">
              <a:avLst/>
            </a:prstGeom>
            <a:noFill/>
            <a:ln w="12700" cap="flat" cmpd="sng" algn="ctr">
              <a:solidFill>
                <a:sysClr val="windowText" lastClr="000000"/>
              </a:solidFill>
              <a:prstDash val="solid"/>
              <a:miter lim="800000"/>
              <a:tailEnd type="triangle"/>
            </a:ln>
            <a:effectLst/>
          </p:spPr>
        </p:cxnSp>
        <p:sp>
          <p:nvSpPr>
            <p:cNvPr id="114" name="Rectangle 113">
              <a:extLst>
                <a:ext uri="{FF2B5EF4-FFF2-40B4-BE49-F238E27FC236}">
                  <a16:creationId xmlns:a16="http://schemas.microsoft.com/office/drawing/2014/main" id="{751881DB-3DE4-4CB9-927C-08D52A8B2294}"/>
                </a:ext>
              </a:extLst>
            </p:cNvPr>
            <p:cNvSpPr/>
            <p:nvPr/>
          </p:nvSpPr>
          <p:spPr>
            <a:xfrm>
              <a:off x="2175209" y="3140941"/>
              <a:ext cx="1569517" cy="461665"/>
            </a:xfrm>
            <a:prstGeom prst="rect">
              <a:avLst/>
            </a:prstGeom>
          </p:spPr>
          <p:txBody>
            <a:bodyPr wrap="squar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itchFamily="34" charset="0"/>
                  <a:ea typeface="+mn-ea"/>
                  <a:cs typeface="+mn-cs"/>
                </a:rPr>
                <a:t>SQL Server/Cosmos DB database</a:t>
              </a:r>
            </a:p>
          </p:txBody>
        </p:sp>
      </p:grpSp>
    </p:spTree>
    <p:extLst>
      <p:ext uri="{BB962C8B-B14F-4D97-AF65-F5344CB8AC3E}">
        <p14:creationId xmlns:p14="http://schemas.microsoft.com/office/powerpoint/2010/main" val="1865997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922761" cy="899665"/>
          </a:xfrm>
        </p:spPr>
        <p:txBody>
          <a:bodyPr>
            <a:noAutofit/>
          </a:bodyPr>
          <a:lstStyle/>
          <a:p>
            <a:r>
              <a:rPr lang="en-US" sz="3700" dirty="0">
                <a:solidFill>
                  <a:schemeClr val="tx1"/>
                </a:solidFill>
              </a:rPr>
              <a:t>Identifying a domain model per microservice/bounded context</a:t>
            </a:r>
            <a:endParaRPr lang="en-US" sz="3700" dirty="0">
              <a:solidFill>
                <a:schemeClr val="tx1"/>
              </a:solidFill>
              <a:latin typeface="Segoe UI" panose="020B0502040204020203" pitchFamily="34" charset="0"/>
            </a:endParaRPr>
          </a:p>
        </p:txBody>
      </p:sp>
      <p:sp>
        <p:nvSpPr>
          <p:cNvPr id="59" name="Rounded Rectangle 1">
            <a:extLst>
              <a:ext uri="{FF2B5EF4-FFF2-40B4-BE49-F238E27FC236}">
                <a16:creationId xmlns:a16="http://schemas.microsoft.com/office/drawing/2014/main" id="{37901A95-8CB3-47C1-900D-22802E94ED90}"/>
              </a:ext>
            </a:extLst>
          </p:cNvPr>
          <p:cNvSpPr/>
          <p:nvPr/>
        </p:nvSpPr>
        <p:spPr>
          <a:xfrm>
            <a:off x="622617" y="1562859"/>
            <a:ext cx="4896168" cy="27014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115" name="Rounded Rectangle 5">
            <a:extLst>
              <a:ext uri="{FF2B5EF4-FFF2-40B4-BE49-F238E27FC236}">
                <a16:creationId xmlns:a16="http://schemas.microsoft.com/office/drawing/2014/main" id="{2B96661A-DE13-44AF-98B2-7A0746EC46FF}"/>
              </a:ext>
            </a:extLst>
          </p:cNvPr>
          <p:cNvSpPr/>
          <p:nvPr/>
        </p:nvSpPr>
        <p:spPr>
          <a:xfrm>
            <a:off x="6684539" y="1398904"/>
            <a:ext cx="3652696" cy="3030962"/>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116" name="Rounded Rectangle 6">
            <a:extLst>
              <a:ext uri="{FF2B5EF4-FFF2-40B4-BE49-F238E27FC236}">
                <a16:creationId xmlns:a16="http://schemas.microsoft.com/office/drawing/2014/main" id="{BE487B51-901F-44E3-B8F2-1B243781C1BC}"/>
              </a:ext>
            </a:extLst>
          </p:cNvPr>
          <p:cNvSpPr/>
          <p:nvPr/>
        </p:nvSpPr>
        <p:spPr>
          <a:xfrm>
            <a:off x="4672803" y="4896167"/>
            <a:ext cx="3341829" cy="173567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117" name="Rounded Rectangle 8">
            <a:extLst>
              <a:ext uri="{FF2B5EF4-FFF2-40B4-BE49-F238E27FC236}">
                <a16:creationId xmlns:a16="http://schemas.microsoft.com/office/drawing/2014/main" id="{57DEE900-5F46-4F3F-98B2-86AF61AD3CFC}"/>
              </a:ext>
            </a:extLst>
          </p:cNvPr>
          <p:cNvSpPr/>
          <p:nvPr/>
        </p:nvSpPr>
        <p:spPr>
          <a:xfrm>
            <a:off x="721383" y="4857308"/>
            <a:ext cx="3030961" cy="17745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118" name="Rounded Rectangle 10">
            <a:extLst>
              <a:ext uri="{FF2B5EF4-FFF2-40B4-BE49-F238E27FC236}">
                <a16:creationId xmlns:a16="http://schemas.microsoft.com/office/drawing/2014/main" id="{DE78E339-E7F5-4623-B201-98D606111AA3}"/>
              </a:ext>
            </a:extLst>
          </p:cNvPr>
          <p:cNvSpPr/>
          <p:nvPr/>
        </p:nvSpPr>
        <p:spPr>
          <a:xfrm>
            <a:off x="8638795" y="4896167"/>
            <a:ext cx="3341829" cy="173567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4824A3B9-47ED-4A07-8C1E-0D83E4201952}"/>
              </a:ext>
            </a:extLst>
          </p:cNvPr>
          <p:cNvSpPr/>
          <p:nvPr/>
        </p:nvSpPr>
        <p:spPr>
          <a:xfrm>
            <a:off x="622617" y="1239038"/>
            <a:ext cx="4605020" cy="343492"/>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effectLst/>
                <a:uLnTx/>
                <a:uFillTx/>
                <a:latin typeface="Segoe UI"/>
                <a:ea typeface="+mn-ea"/>
                <a:cs typeface="+mn-cs"/>
              </a:rPr>
              <a:t>Conferences Management</a:t>
            </a:r>
          </a:p>
        </p:txBody>
      </p:sp>
      <p:sp>
        <p:nvSpPr>
          <p:cNvPr id="120" name="Rectangle 119">
            <a:extLst>
              <a:ext uri="{FF2B5EF4-FFF2-40B4-BE49-F238E27FC236}">
                <a16:creationId xmlns:a16="http://schemas.microsoft.com/office/drawing/2014/main" id="{8DEBCBED-06AF-4824-BCE7-C6F0BC7452F9}"/>
              </a:ext>
            </a:extLst>
          </p:cNvPr>
          <p:cNvSpPr/>
          <p:nvPr/>
        </p:nvSpPr>
        <p:spPr>
          <a:xfrm>
            <a:off x="7036409" y="1061829"/>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effectLst/>
                <a:uLnTx/>
                <a:uFillTx/>
                <a:latin typeface="Segoe UI"/>
                <a:ea typeface="+mn-ea"/>
                <a:cs typeface="+mn-cs"/>
              </a:rPr>
              <a:t>Orders and Registration</a:t>
            </a:r>
          </a:p>
        </p:txBody>
      </p:sp>
      <p:sp>
        <p:nvSpPr>
          <p:cNvPr id="121" name="Rectangle 120">
            <a:extLst>
              <a:ext uri="{FF2B5EF4-FFF2-40B4-BE49-F238E27FC236}">
                <a16:creationId xmlns:a16="http://schemas.microsoft.com/office/drawing/2014/main" id="{10FCD68C-771F-4D9C-8BD7-77F9E1A0B2F3}"/>
              </a:ext>
            </a:extLst>
          </p:cNvPr>
          <p:cNvSpPr/>
          <p:nvPr/>
        </p:nvSpPr>
        <p:spPr>
          <a:xfrm>
            <a:off x="745670" y="4559394"/>
            <a:ext cx="2881768" cy="343492"/>
          </a:xfrm>
          <a:prstGeom prst="rect">
            <a:avLst/>
          </a:prstGeom>
        </p:spPr>
        <p:txBody>
          <a:bodyPr wrap="square">
            <a:spAutoFit/>
          </a:bodyPr>
          <a:lstStyle/>
          <a:p>
            <a:pPr marL="0" marR="0" lvl="0" indent="0" algn="l"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effectLst/>
                <a:uLnTx/>
                <a:uFillTx/>
                <a:latin typeface="Segoe UI"/>
                <a:ea typeface="+mn-ea"/>
                <a:cs typeface="+mn-cs"/>
              </a:rPr>
              <a:t>Pricing and Marketing</a:t>
            </a:r>
          </a:p>
        </p:txBody>
      </p:sp>
      <p:sp>
        <p:nvSpPr>
          <p:cNvPr id="122" name="Rectangle 121">
            <a:extLst>
              <a:ext uri="{FF2B5EF4-FFF2-40B4-BE49-F238E27FC236}">
                <a16:creationId xmlns:a16="http://schemas.microsoft.com/office/drawing/2014/main" id="{F78B0A66-846C-49BC-A9D6-FAF930CD303B}"/>
              </a:ext>
            </a:extLst>
          </p:cNvPr>
          <p:cNvSpPr/>
          <p:nvPr/>
        </p:nvSpPr>
        <p:spPr>
          <a:xfrm>
            <a:off x="4828237" y="4561610"/>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effectLst/>
                <a:uLnTx/>
                <a:uFillTx/>
                <a:latin typeface="Segoe UI"/>
                <a:ea typeface="+mn-ea"/>
                <a:cs typeface="+mn-cs"/>
              </a:rPr>
              <a:t>Payment</a:t>
            </a:r>
          </a:p>
        </p:txBody>
      </p:sp>
      <p:sp>
        <p:nvSpPr>
          <p:cNvPr id="123" name="Rectangle 122">
            <a:extLst>
              <a:ext uri="{FF2B5EF4-FFF2-40B4-BE49-F238E27FC236}">
                <a16:creationId xmlns:a16="http://schemas.microsoft.com/office/drawing/2014/main" id="{F6EF48AA-857F-4950-8671-22E449EFD523}"/>
              </a:ext>
            </a:extLst>
          </p:cNvPr>
          <p:cNvSpPr/>
          <p:nvPr/>
        </p:nvSpPr>
        <p:spPr>
          <a:xfrm>
            <a:off x="8860613" y="4572346"/>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effectLst/>
                <a:uLnTx/>
                <a:uFillTx/>
                <a:latin typeface="Segoe UI"/>
                <a:ea typeface="+mn-ea"/>
                <a:cs typeface="+mn-cs"/>
              </a:rPr>
              <a:t>Customer Service</a:t>
            </a:r>
          </a:p>
        </p:txBody>
      </p:sp>
      <p:sp>
        <p:nvSpPr>
          <p:cNvPr id="124" name="Rectangle 123">
            <a:extLst>
              <a:ext uri="{FF2B5EF4-FFF2-40B4-BE49-F238E27FC236}">
                <a16:creationId xmlns:a16="http://schemas.microsoft.com/office/drawing/2014/main" id="{4AB76156-CA0F-4EE9-87E5-C47CD5D8BC9B}"/>
              </a:ext>
            </a:extLst>
          </p:cNvPr>
          <p:cNvSpPr/>
          <p:nvPr/>
        </p:nvSpPr>
        <p:spPr>
          <a:xfrm>
            <a:off x="2480738" y="3394873"/>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Attendees</a:t>
            </a:r>
          </a:p>
        </p:txBody>
      </p:sp>
      <p:sp>
        <p:nvSpPr>
          <p:cNvPr id="125" name="Rectangle 124">
            <a:extLst>
              <a:ext uri="{FF2B5EF4-FFF2-40B4-BE49-F238E27FC236}">
                <a16:creationId xmlns:a16="http://schemas.microsoft.com/office/drawing/2014/main" id="{22C85457-F0FC-417F-ADC5-BDA430145C14}"/>
              </a:ext>
            </a:extLst>
          </p:cNvPr>
          <p:cNvSpPr/>
          <p:nvPr/>
        </p:nvSpPr>
        <p:spPr>
          <a:xfrm>
            <a:off x="2480739" y="2048372"/>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Conferences</a:t>
            </a:r>
          </a:p>
        </p:txBody>
      </p:sp>
      <p:sp>
        <p:nvSpPr>
          <p:cNvPr id="126" name="Rectangle 125">
            <a:extLst>
              <a:ext uri="{FF2B5EF4-FFF2-40B4-BE49-F238E27FC236}">
                <a16:creationId xmlns:a16="http://schemas.microsoft.com/office/drawing/2014/main" id="{FC3D9324-2C7A-4371-AECF-5C383AA46F18}"/>
              </a:ext>
            </a:extLst>
          </p:cNvPr>
          <p:cNvSpPr/>
          <p:nvPr/>
        </p:nvSpPr>
        <p:spPr>
          <a:xfrm>
            <a:off x="1011202" y="2723541"/>
            <a:ext cx="1235740"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Companies</a:t>
            </a:r>
          </a:p>
        </p:txBody>
      </p:sp>
      <p:sp>
        <p:nvSpPr>
          <p:cNvPr id="127" name="Rectangle 126">
            <a:extLst>
              <a:ext uri="{FF2B5EF4-FFF2-40B4-BE49-F238E27FC236}">
                <a16:creationId xmlns:a16="http://schemas.microsoft.com/office/drawing/2014/main" id="{8F11F293-9DD9-4194-BC6D-4B1EEFECAC64}"/>
              </a:ext>
            </a:extLst>
          </p:cNvPr>
          <p:cNvSpPr/>
          <p:nvPr/>
        </p:nvSpPr>
        <p:spPr>
          <a:xfrm>
            <a:off x="1011202" y="2062775"/>
            <a:ext cx="1235740"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Organizers</a:t>
            </a:r>
          </a:p>
        </p:txBody>
      </p:sp>
      <p:sp>
        <p:nvSpPr>
          <p:cNvPr id="128" name="Rectangle 127">
            <a:extLst>
              <a:ext uri="{FF2B5EF4-FFF2-40B4-BE49-F238E27FC236}">
                <a16:creationId xmlns:a16="http://schemas.microsoft.com/office/drawing/2014/main" id="{EAB3E3C9-A9A2-4CED-A471-B81BF9F8E222}"/>
              </a:ext>
            </a:extLst>
          </p:cNvPr>
          <p:cNvSpPr/>
          <p:nvPr/>
        </p:nvSpPr>
        <p:spPr>
          <a:xfrm>
            <a:off x="2495332" y="2723541"/>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Country</a:t>
            </a:r>
          </a:p>
        </p:txBody>
      </p:sp>
      <p:sp>
        <p:nvSpPr>
          <p:cNvPr id="129" name="Rectangle 128">
            <a:extLst>
              <a:ext uri="{FF2B5EF4-FFF2-40B4-BE49-F238E27FC236}">
                <a16:creationId xmlns:a16="http://schemas.microsoft.com/office/drawing/2014/main" id="{7EE5C0E7-481A-4E3C-ADD2-4CFFB1995991}"/>
              </a:ext>
            </a:extLst>
          </p:cNvPr>
          <p:cNvSpPr/>
          <p:nvPr/>
        </p:nvSpPr>
        <p:spPr>
          <a:xfrm>
            <a:off x="4097435" y="2048372"/>
            <a:ext cx="1235740"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Seats</a:t>
            </a:r>
          </a:p>
        </p:txBody>
      </p:sp>
      <p:sp>
        <p:nvSpPr>
          <p:cNvPr id="130" name="Rectangle 129">
            <a:extLst>
              <a:ext uri="{FF2B5EF4-FFF2-40B4-BE49-F238E27FC236}">
                <a16:creationId xmlns:a16="http://schemas.microsoft.com/office/drawing/2014/main" id="{50FF912D-AE8C-456A-A84A-0834ACB3B2BC}"/>
              </a:ext>
            </a:extLst>
          </p:cNvPr>
          <p:cNvSpPr/>
          <p:nvPr/>
        </p:nvSpPr>
        <p:spPr>
          <a:xfrm>
            <a:off x="1011202" y="3384135"/>
            <a:ext cx="1235740"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Users</a:t>
            </a:r>
          </a:p>
        </p:txBody>
      </p:sp>
      <p:sp>
        <p:nvSpPr>
          <p:cNvPr id="131" name="Rectangle 130">
            <a:extLst>
              <a:ext uri="{FF2B5EF4-FFF2-40B4-BE49-F238E27FC236}">
                <a16:creationId xmlns:a16="http://schemas.microsoft.com/office/drawing/2014/main" id="{CD7822BC-CA00-412A-A758-6184DB65174D}"/>
              </a:ext>
            </a:extLst>
          </p:cNvPr>
          <p:cNvSpPr/>
          <p:nvPr/>
        </p:nvSpPr>
        <p:spPr>
          <a:xfrm>
            <a:off x="5656722" y="5051601"/>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Payers</a:t>
            </a:r>
          </a:p>
        </p:txBody>
      </p:sp>
      <p:sp>
        <p:nvSpPr>
          <p:cNvPr id="132" name="Rectangle 131">
            <a:extLst>
              <a:ext uri="{FF2B5EF4-FFF2-40B4-BE49-F238E27FC236}">
                <a16:creationId xmlns:a16="http://schemas.microsoft.com/office/drawing/2014/main" id="{53987F1A-4FA3-4AD1-A602-9741B1AF0614}"/>
              </a:ext>
            </a:extLst>
          </p:cNvPr>
          <p:cNvSpPr/>
          <p:nvPr/>
        </p:nvSpPr>
        <p:spPr>
          <a:xfrm>
            <a:off x="6975551" y="1643634"/>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Conferences</a:t>
            </a:r>
          </a:p>
        </p:txBody>
      </p:sp>
      <p:sp>
        <p:nvSpPr>
          <p:cNvPr id="133" name="Rectangle 132">
            <a:extLst>
              <a:ext uri="{FF2B5EF4-FFF2-40B4-BE49-F238E27FC236}">
                <a16:creationId xmlns:a16="http://schemas.microsoft.com/office/drawing/2014/main" id="{82EEC1A8-535B-4153-A09F-3C4B7AE7940D}"/>
              </a:ext>
            </a:extLst>
          </p:cNvPr>
          <p:cNvSpPr/>
          <p:nvPr/>
        </p:nvSpPr>
        <p:spPr>
          <a:xfrm>
            <a:off x="8564341" y="2280867"/>
            <a:ext cx="1372977"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Attendees</a:t>
            </a:r>
          </a:p>
        </p:txBody>
      </p:sp>
      <p:sp>
        <p:nvSpPr>
          <p:cNvPr id="134" name="Rectangle 133">
            <a:extLst>
              <a:ext uri="{FF2B5EF4-FFF2-40B4-BE49-F238E27FC236}">
                <a16:creationId xmlns:a16="http://schemas.microsoft.com/office/drawing/2014/main" id="{3FBE545A-A9D0-47B9-9674-C3209431D60C}"/>
              </a:ext>
            </a:extLst>
          </p:cNvPr>
          <p:cNvSpPr/>
          <p:nvPr/>
        </p:nvSpPr>
        <p:spPr>
          <a:xfrm>
            <a:off x="8564340" y="1646239"/>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Buyers</a:t>
            </a:r>
          </a:p>
        </p:txBody>
      </p:sp>
      <p:sp>
        <p:nvSpPr>
          <p:cNvPr id="135" name="Rectangle 134">
            <a:extLst>
              <a:ext uri="{FF2B5EF4-FFF2-40B4-BE49-F238E27FC236}">
                <a16:creationId xmlns:a16="http://schemas.microsoft.com/office/drawing/2014/main" id="{BE585794-655D-48C1-92CC-F649D7A20C42}"/>
              </a:ext>
            </a:extLst>
          </p:cNvPr>
          <p:cNvSpPr/>
          <p:nvPr/>
        </p:nvSpPr>
        <p:spPr>
          <a:xfrm>
            <a:off x="6975549" y="2934874"/>
            <a:ext cx="1388586"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Orders</a:t>
            </a:r>
          </a:p>
        </p:txBody>
      </p:sp>
      <p:sp>
        <p:nvSpPr>
          <p:cNvPr id="136" name="Rectangle 135">
            <a:extLst>
              <a:ext uri="{FF2B5EF4-FFF2-40B4-BE49-F238E27FC236}">
                <a16:creationId xmlns:a16="http://schemas.microsoft.com/office/drawing/2014/main" id="{DEA7F894-D186-44F3-A893-A17EB1AE8FE9}"/>
              </a:ext>
            </a:extLst>
          </p:cNvPr>
          <p:cNvSpPr/>
          <p:nvPr/>
        </p:nvSpPr>
        <p:spPr>
          <a:xfrm>
            <a:off x="6975549" y="2280867"/>
            <a:ext cx="1388586"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Seats</a:t>
            </a:r>
          </a:p>
        </p:txBody>
      </p:sp>
      <p:sp>
        <p:nvSpPr>
          <p:cNvPr id="137" name="Rectangle 136">
            <a:extLst>
              <a:ext uri="{FF2B5EF4-FFF2-40B4-BE49-F238E27FC236}">
                <a16:creationId xmlns:a16="http://schemas.microsoft.com/office/drawing/2014/main" id="{55DAE323-7F84-41DA-9428-36711158FDED}"/>
              </a:ext>
            </a:extLst>
          </p:cNvPr>
          <p:cNvSpPr/>
          <p:nvPr/>
        </p:nvSpPr>
        <p:spPr>
          <a:xfrm>
            <a:off x="6975549" y="3576630"/>
            <a:ext cx="1388586" cy="4484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Seats Assignments</a:t>
            </a:r>
          </a:p>
        </p:txBody>
      </p:sp>
      <p:sp>
        <p:nvSpPr>
          <p:cNvPr id="138" name="Rectangle 137">
            <a:extLst>
              <a:ext uri="{FF2B5EF4-FFF2-40B4-BE49-F238E27FC236}">
                <a16:creationId xmlns:a16="http://schemas.microsoft.com/office/drawing/2014/main" id="{54AE53D2-4547-4248-9B99-5742ACD862F4}"/>
              </a:ext>
            </a:extLst>
          </p:cNvPr>
          <p:cNvSpPr/>
          <p:nvPr/>
        </p:nvSpPr>
        <p:spPr>
          <a:xfrm>
            <a:off x="8568332" y="2930786"/>
            <a:ext cx="1369999"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Reservation</a:t>
            </a:r>
          </a:p>
        </p:txBody>
      </p:sp>
      <p:sp>
        <p:nvSpPr>
          <p:cNvPr id="139" name="Rectangle 138">
            <a:extLst>
              <a:ext uri="{FF2B5EF4-FFF2-40B4-BE49-F238E27FC236}">
                <a16:creationId xmlns:a16="http://schemas.microsoft.com/office/drawing/2014/main" id="{5E08668C-9052-488D-967E-F9882106DDE8}"/>
              </a:ext>
            </a:extLst>
          </p:cNvPr>
          <p:cNvSpPr/>
          <p:nvPr/>
        </p:nvSpPr>
        <p:spPr>
          <a:xfrm>
            <a:off x="1552649" y="4999617"/>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Conferences</a:t>
            </a:r>
          </a:p>
        </p:txBody>
      </p:sp>
      <p:sp>
        <p:nvSpPr>
          <p:cNvPr id="140" name="Rectangle 139">
            <a:extLst>
              <a:ext uri="{FF2B5EF4-FFF2-40B4-BE49-F238E27FC236}">
                <a16:creationId xmlns:a16="http://schemas.microsoft.com/office/drawing/2014/main" id="{3A26CC61-F6C0-44E4-99CD-6F976670B523}"/>
              </a:ext>
            </a:extLst>
          </p:cNvPr>
          <p:cNvSpPr/>
          <p:nvPr/>
        </p:nvSpPr>
        <p:spPr>
          <a:xfrm>
            <a:off x="1552649" y="5500517"/>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Promotions</a:t>
            </a:r>
          </a:p>
        </p:txBody>
      </p:sp>
      <p:sp>
        <p:nvSpPr>
          <p:cNvPr id="141" name="Rectangle 140">
            <a:extLst>
              <a:ext uri="{FF2B5EF4-FFF2-40B4-BE49-F238E27FC236}">
                <a16:creationId xmlns:a16="http://schemas.microsoft.com/office/drawing/2014/main" id="{ECD6B660-E110-47BB-A1FA-74B289EB4B4C}"/>
              </a:ext>
            </a:extLst>
          </p:cNvPr>
          <p:cNvSpPr/>
          <p:nvPr/>
        </p:nvSpPr>
        <p:spPr>
          <a:xfrm>
            <a:off x="5656722" y="5595620"/>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Payments</a:t>
            </a:r>
          </a:p>
        </p:txBody>
      </p:sp>
      <p:sp>
        <p:nvSpPr>
          <p:cNvPr id="142" name="Rectangle 141">
            <a:extLst>
              <a:ext uri="{FF2B5EF4-FFF2-40B4-BE49-F238E27FC236}">
                <a16:creationId xmlns:a16="http://schemas.microsoft.com/office/drawing/2014/main" id="{3825FDF4-DF20-4EF4-B166-686F75A249C9}"/>
              </a:ext>
            </a:extLst>
          </p:cNvPr>
          <p:cNvSpPr/>
          <p:nvPr/>
        </p:nvSpPr>
        <p:spPr>
          <a:xfrm>
            <a:off x="1549868" y="6037421"/>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Seats</a:t>
            </a:r>
          </a:p>
        </p:txBody>
      </p:sp>
      <p:sp>
        <p:nvSpPr>
          <p:cNvPr id="143" name="Rectangle 142">
            <a:extLst>
              <a:ext uri="{FF2B5EF4-FFF2-40B4-BE49-F238E27FC236}">
                <a16:creationId xmlns:a16="http://schemas.microsoft.com/office/drawing/2014/main" id="{C670366C-F6DA-4862-A0C0-749000E3C08B}"/>
              </a:ext>
            </a:extLst>
          </p:cNvPr>
          <p:cNvSpPr/>
          <p:nvPr/>
        </p:nvSpPr>
        <p:spPr>
          <a:xfrm>
            <a:off x="9624710" y="5560811"/>
            <a:ext cx="1369999" cy="36910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lumMod val="50000"/>
                  </a:srgbClr>
                </a:solidFill>
                <a:effectLst/>
                <a:uLnTx/>
                <a:uFillTx/>
                <a:latin typeface="Segoe UI Light" panose="020B0502040204020203" pitchFamily="34" charset="0"/>
                <a:ea typeface="+mn-ea"/>
                <a:cs typeface="Segoe UI Light" panose="020B0502040204020203" pitchFamily="34" charset="0"/>
              </a:rPr>
              <a:t>Returns</a:t>
            </a:r>
          </a:p>
        </p:txBody>
      </p:sp>
      <p:sp>
        <p:nvSpPr>
          <p:cNvPr id="144" name="Rectangle 143">
            <a:extLst>
              <a:ext uri="{FF2B5EF4-FFF2-40B4-BE49-F238E27FC236}">
                <a16:creationId xmlns:a16="http://schemas.microsoft.com/office/drawing/2014/main" id="{FA999E82-8D0C-4B54-A5A3-8D52D37A67F1}"/>
              </a:ext>
            </a:extLst>
          </p:cNvPr>
          <p:cNvSpPr/>
          <p:nvPr/>
        </p:nvSpPr>
        <p:spPr>
          <a:xfrm>
            <a:off x="9612194" y="5051601"/>
            <a:ext cx="1373991" cy="40597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panose="020B0502040204020203" pitchFamily="34" charset="0"/>
                <a:ea typeface="+mn-ea"/>
                <a:cs typeface="Segoe UI" panose="020B0502040204020203" pitchFamily="34" charset="0"/>
              </a:rPr>
              <a:t>Customers</a:t>
            </a:r>
          </a:p>
        </p:txBody>
      </p:sp>
      <p:sp>
        <p:nvSpPr>
          <p:cNvPr id="145" name="Rectangle 144">
            <a:extLst>
              <a:ext uri="{FF2B5EF4-FFF2-40B4-BE49-F238E27FC236}">
                <a16:creationId xmlns:a16="http://schemas.microsoft.com/office/drawing/2014/main" id="{225A644B-4F4C-4696-BB87-939192A944C2}"/>
              </a:ext>
            </a:extLst>
          </p:cNvPr>
          <p:cNvSpPr/>
          <p:nvPr/>
        </p:nvSpPr>
        <p:spPr>
          <a:xfrm>
            <a:off x="5656722" y="6139638"/>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External Gateways</a:t>
            </a:r>
          </a:p>
        </p:txBody>
      </p:sp>
      <p:sp>
        <p:nvSpPr>
          <p:cNvPr id="146" name="Rectangle 145">
            <a:extLst>
              <a:ext uri="{FF2B5EF4-FFF2-40B4-BE49-F238E27FC236}">
                <a16:creationId xmlns:a16="http://schemas.microsoft.com/office/drawing/2014/main" id="{7369B1E3-9E96-4C98-BAE1-7E37EDE14002}"/>
              </a:ext>
            </a:extLst>
          </p:cNvPr>
          <p:cNvSpPr/>
          <p:nvPr/>
        </p:nvSpPr>
        <p:spPr>
          <a:xfrm>
            <a:off x="9610574" y="6044536"/>
            <a:ext cx="1373991" cy="4059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lumMod val="50000"/>
                  </a:srgbClr>
                </a:solidFill>
                <a:effectLst/>
                <a:uLnTx/>
                <a:uFillTx/>
                <a:latin typeface="Segoe UI Light" panose="020B0502040204020203" pitchFamily="34" charset="0"/>
                <a:ea typeface="+mn-ea"/>
                <a:cs typeface="Segoe UI Light" panose="020B0502040204020203" pitchFamily="34" charset="0"/>
              </a:rPr>
              <a:t>…</a:t>
            </a:r>
          </a:p>
        </p:txBody>
      </p:sp>
    </p:spTree>
    <p:extLst>
      <p:ext uri="{BB962C8B-B14F-4D97-AF65-F5344CB8AC3E}">
        <p14:creationId xmlns:p14="http://schemas.microsoft.com/office/powerpoint/2010/main" val="2738319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ounded Rectangle 66"/>
          <p:cNvSpPr/>
          <p:nvPr/>
        </p:nvSpPr>
        <p:spPr bwMode="auto">
          <a:xfrm>
            <a:off x="717452" y="4713991"/>
            <a:ext cx="2451940" cy="1628390"/>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ounded Rectangle 66"/>
          <p:cNvSpPr/>
          <p:nvPr/>
        </p:nvSpPr>
        <p:spPr bwMode="auto">
          <a:xfrm>
            <a:off x="717451" y="3184343"/>
            <a:ext cx="2472356" cy="1450520"/>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3668176" y="963834"/>
            <a:ext cx="7806051" cy="5826759"/>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9" name="Rectangle 8"/>
          <p:cNvSpPr/>
          <p:nvPr/>
        </p:nvSpPr>
        <p:spPr>
          <a:xfrm>
            <a:off x="603819" y="158761"/>
            <a:ext cx="10881908" cy="512935"/>
          </a:xfrm>
          <a:prstGeom prst="rect">
            <a:avLst/>
          </a:prstGeom>
        </p:spPr>
        <p:txBody>
          <a:bodyPr wrap="square">
            <a:spAutoFit/>
          </a:bodyPr>
          <a:lstStyle/>
          <a:p>
            <a:pPr algn="ctr" defTabSz="913873">
              <a:defRPr/>
            </a:pPr>
            <a:r>
              <a:rPr lang="en-US" sz="2745" b="1" kern="0" dirty="0">
                <a:solidFill>
                  <a:sysClr val="windowText" lastClr="000000"/>
                </a:solidFill>
                <a:latin typeface="Segoe UI"/>
              </a:rPr>
              <a:t>eShopOnContainers Reference Application - Architecture</a:t>
            </a:r>
          </a:p>
        </p:txBody>
      </p:sp>
      <p:grpSp>
        <p:nvGrpSpPr>
          <p:cNvPr id="347" name="Group 346"/>
          <p:cNvGrpSpPr/>
          <p:nvPr/>
        </p:nvGrpSpPr>
        <p:grpSpPr>
          <a:xfrm>
            <a:off x="7086930" y="2328765"/>
            <a:ext cx="589345" cy="330376"/>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1388" tIns="91388" rIns="34275" bIns="34275"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54" name="Group 353"/>
          <p:cNvGrpSpPr/>
          <p:nvPr/>
        </p:nvGrpSpPr>
        <p:grpSpPr>
          <a:xfrm>
            <a:off x="7163990" y="3199854"/>
            <a:ext cx="461401" cy="257167"/>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8" tIns="91388" rIns="34275" bIns="34275"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sp>
        <p:nvSpPr>
          <p:cNvPr id="373" name="Rounded Rectangle 66"/>
          <p:cNvSpPr/>
          <p:nvPr/>
        </p:nvSpPr>
        <p:spPr bwMode="auto">
          <a:xfrm>
            <a:off x="6640953" y="2901666"/>
            <a:ext cx="3222765" cy="1137101"/>
          </a:xfrm>
          <a:prstGeom prst="roundRect">
            <a:avLst/>
          </a:prstGeom>
          <a:noFill/>
          <a:ln w="10795" cap="flat" cmpd="sng" algn="ctr">
            <a:solidFill>
              <a:srgbClr val="404040"/>
            </a:solid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 name="Flowchart: Magnetic Disk 373"/>
          <p:cNvSpPr/>
          <p:nvPr/>
        </p:nvSpPr>
        <p:spPr>
          <a:xfrm>
            <a:off x="8099539" y="2327510"/>
            <a:ext cx="333209" cy="34111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Rectangle 385"/>
          <p:cNvSpPr/>
          <p:nvPr/>
        </p:nvSpPr>
        <p:spPr>
          <a:xfrm>
            <a:off x="6742221" y="2863374"/>
            <a:ext cx="2275205" cy="331899"/>
          </a:xfrm>
          <a:prstGeom prst="rect">
            <a:avLst/>
          </a:prstGeom>
        </p:spPr>
        <p:txBody>
          <a:bodyPr wrap="none">
            <a:spAutoFit/>
          </a:bodyPr>
          <a:lstStyle/>
          <a:p>
            <a:pPr defTabSz="913873">
              <a:defRPr/>
            </a:pPr>
            <a:r>
              <a:rPr lang="en-US" sz="1568" b="1" dirty="0">
                <a:solidFill>
                  <a:srgbClr val="505050"/>
                </a:solidFill>
                <a:latin typeface="Segoe UI" panose="020B0502040204020203" pitchFamily="34" charset="0"/>
                <a:cs typeface="Segoe UI" panose="020B0502040204020203" pitchFamily="34" charset="0"/>
              </a:rPr>
              <a:t>Ordering microservice</a:t>
            </a:r>
          </a:p>
        </p:txBody>
      </p:sp>
      <p:sp>
        <p:nvSpPr>
          <p:cNvPr id="387" name="Rounded Rectangle 66"/>
          <p:cNvSpPr/>
          <p:nvPr/>
        </p:nvSpPr>
        <p:spPr bwMode="auto">
          <a:xfrm>
            <a:off x="6640953" y="2015319"/>
            <a:ext cx="3222765" cy="822934"/>
          </a:xfrm>
          <a:prstGeom prst="roundRect">
            <a:avLst/>
          </a:prstGeom>
          <a:noFill/>
          <a:ln w="10795" cap="flat" cmpd="sng" algn="ctr">
            <a:solidFill>
              <a:srgbClr val="404040"/>
            </a:solid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8" name="Rectangle 387"/>
          <p:cNvSpPr/>
          <p:nvPr/>
        </p:nvSpPr>
        <p:spPr>
          <a:xfrm>
            <a:off x="6742221" y="1977026"/>
            <a:ext cx="2152629" cy="331899"/>
          </a:xfrm>
          <a:prstGeom prst="rect">
            <a:avLst/>
          </a:prstGeom>
        </p:spPr>
        <p:txBody>
          <a:bodyPr wrap="none">
            <a:spAutoFit/>
          </a:bodyPr>
          <a:lstStyle/>
          <a:p>
            <a:pPr defTabSz="913873">
              <a:defRPr/>
            </a:pPr>
            <a:r>
              <a:rPr lang="en-US" sz="1568" b="1" dirty="0">
                <a:solidFill>
                  <a:srgbClr val="505050"/>
                </a:solidFill>
                <a:latin typeface="Segoe UI" panose="020B0502040204020203" pitchFamily="34" charset="0"/>
                <a:cs typeface="Segoe UI" panose="020B0502040204020203" pitchFamily="34" charset="0"/>
              </a:rPr>
              <a:t>Catalog microservice</a:t>
            </a:r>
          </a:p>
        </p:txBody>
      </p:sp>
      <p:sp>
        <p:nvSpPr>
          <p:cNvPr id="391" name="Rounded Rectangle 66"/>
          <p:cNvSpPr/>
          <p:nvPr/>
        </p:nvSpPr>
        <p:spPr bwMode="auto">
          <a:xfrm>
            <a:off x="3836135" y="3435062"/>
            <a:ext cx="2185163" cy="995221"/>
          </a:xfrm>
          <a:prstGeom prst="roundRect">
            <a:avLst/>
          </a:prstGeom>
          <a:noFill/>
          <a:ln w="10795" cap="flat" cmpd="sng" algn="ctr">
            <a:solidFill>
              <a:srgbClr val="404040"/>
            </a:solid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2" name="Rectangle 391"/>
          <p:cNvSpPr/>
          <p:nvPr/>
        </p:nvSpPr>
        <p:spPr>
          <a:xfrm>
            <a:off x="3872755" y="3425467"/>
            <a:ext cx="2148543" cy="331899"/>
          </a:xfrm>
          <a:prstGeom prst="rect">
            <a:avLst/>
          </a:prstGeom>
        </p:spPr>
        <p:txBody>
          <a:bodyPr wrap="none">
            <a:spAutoFit/>
          </a:bodyPr>
          <a:lstStyle/>
          <a:p>
            <a:pPr defTabSz="913873">
              <a:defRPr/>
            </a:pPr>
            <a:r>
              <a:rPr lang="en-US" sz="1568" b="1" dirty="0">
                <a:solidFill>
                  <a:srgbClr val="505050"/>
                </a:solidFill>
                <a:latin typeface="Segoe UI" panose="020B0502040204020203" pitchFamily="34" charset="0"/>
                <a:cs typeface="Segoe UI" panose="020B0502040204020203" pitchFamily="34" charset="0"/>
              </a:rPr>
              <a:t>eShop WebApp MVC</a:t>
            </a:r>
          </a:p>
        </p:txBody>
      </p:sp>
      <p:cxnSp>
        <p:nvCxnSpPr>
          <p:cNvPr id="395" name="Straight Arrow Connector 394"/>
          <p:cNvCxnSpPr>
            <a:cxnSpLocks/>
          </p:cNvCxnSpPr>
          <p:nvPr/>
        </p:nvCxnSpPr>
        <p:spPr>
          <a:xfrm>
            <a:off x="6035500" y="3832364"/>
            <a:ext cx="294647" cy="1583"/>
          </a:xfrm>
          <a:prstGeom prst="straightConnector1">
            <a:avLst/>
          </a:prstGeom>
          <a:noFill/>
          <a:ln w="12700" cap="flat" cmpd="sng" algn="ctr">
            <a:solidFill>
              <a:sysClr val="windowText" lastClr="000000"/>
            </a:solidFill>
            <a:prstDash val="solid"/>
            <a:miter lim="800000"/>
            <a:tailEnd type="triangle"/>
          </a:ln>
          <a:effectLst/>
        </p:spPr>
      </p:cxnSp>
      <p:cxnSp>
        <p:nvCxnSpPr>
          <p:cNvPr id="396" name="Straight Arrow Connector 395"/>
          <p:cNvCxnSpPr>
            <a:cxnSpLocks/>
          </p:cNvCxnSpPr>
          <p:nvPr/>
        </p:nvCxnSpPr>
        <p:spPr>
          <a:xfrm flipV="1">
            <a:off x="2609275" y="5147148"/>
            <a:ext cx="3733827" cy="6433"/>
          </a:xfrm>
          <a:prstGeom prst="straightConnector1">
            <a:avLst/>
          </a:prstGeom>
          <a:noFill/>
          <a:ln w="12700" cap="flat" cmpd="sng" algn="ctr">
            <a:solidFill>
              <a:sysClr val="windowText" lastClr="000000"/>
            </a:solidFill>
            <a:prstDash val="solid"/>
            <a:miter lim="800000"/>
            <a:tailEnd type="triangle"/>
          </a:ln>
          <a:effectLst/>
        </p:spPr>
      </p:cxnSp>
      <p:sp>
        <p:nvSpPr>
          <p:cNvPr id="404" name="Rectangle 403"/>
          <p:cNvSpPr/>
          <p:nvPr/>
        </p:nvSpPr>
        <p:spPr>
          <a:xfrm>
            <a:off x="3805569" y="3864011"/>
            <a:ext cx="1425390" cy="273280"/>
          </a:xfrm>
          <a:prstGeom prst="rect">
            <a:avLst/>
          </a:prstGeom>
        </p:spPr>
        <p:txBody>
          <a:bodyPr wrap="none">
            <a:spAutoFit/>
          </a:bodyPr>
          <a:lstStyle/>
          <a:p>
            <a:pPr algn="ctr" defTabSz="913873">
              <a:defRPr/>
            </a:pPr>
            <a:r>
              <a:rPr lang="en-US" sz="1176" dirty="0">
                <a:solidFill>
                  <a:srgbClr val="505050"/>
                </a:solidFill>
                <a:latin typeface="Segoe UI Light" pitchFamily="34" charset="0"/>
              </a:rPr>
              <a:t>ASP.NET Core MVC</a:t>
            </a:r>
          </a:p>
        </p:txBody>
      </p:sp>
      <p:cxnSp>
        <p:nvCxnSpPr>
          <p:cNvPr id="75" name="Straight Arrow Connector 74"/>
          <p:cNvCxnSpPr>
            <a:cxnSpLocks/>
            <a:endCxn id="121" idx="2"/>
          </p:cNvCxnSpPr>
          <p:nvPr/>
        </p:nvCxnSpPr>
        <p:spPr>
          <a:xfrm flipV="1">
            <a:off x="7715270" y="1563207"/>
            <a:ext cx="373089" cy="5370"/>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6636424" y="1098817"/>
            <a:ext cx="3227294" cy="844127"/>
          </a:xfrm>
          <a:prstGeom prst="roundRect">
            <a:avLst/>
          </a:prstGeom>
          <a:noFill/>
          <a:ln w="10795" cap="flat" cmpd="sng" algn="ctr">
            <a:solidFill>
              <a:srgbClr val="404040"/>
            </a:solid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a:xfrm>
            <a:off x="6737692" y="1060524"/>
            <a:ext cx="3078984" cy="333617"/>
          </a:xfrm>
          <a:prstGeom prst="rect">
            <a:avLst/>
          </a:prstGeom>
        </p:spPr>
        <p:txBody>
          <a:bodyPr wrap="none">
            <a:spAutoFit/>
          </a:bodyPr>
          <a:lstStyle/>
          <a:p>
            <a:pPr defTabSz="913873">
              <a:defRPr/>
            </a:pPr>
            <a:r>
              <a:rPr lang="en-US" sz="1568" b="1" dirty="0">
                <a:solidFill>
                  <a:srgbClr val="505050"/>
                </a:solidFill>
                <a:latin typeface="Segoe UI" panose="020B0502040204020203" pitchFamily="34" charset="0"/>
                <a:cs typeface="Segoe UI" panose="020B0502040204020203" pitchFamily="34" charset="0"/>
              </a:rPr>
              <a:t>Identity microservice </a:t>
            </a:r>
            <a:r>
              <a:rPr lang="en-US" sz="1176" b="1" dirty="0">
                <a:solidFill>
                  <a:srgbClr val="505050"/>
                </a:solidFill>
                <a:latin typeface="Segoe UI" panose="020B0502040204020203" pitchFamily="34" charset="0"/>
                <a:cs typeface="Segoe UI" panose="020B0502040204020203" pitchFamily="34" charset="0"/>
              </a:rPr>
              <a:t>(STS+users)</a:t>
            </a:r>
            <a:endParaRPr lang="en-US" sz="1568" b="1" dirty="0">
              <a:solidFill>
                <a:srgbClr val="505050"/>
              </a:solidFill>
              <a:latin typeface="Segoe UI" panose="020B0502040204020203" pitchFamily="34" charset="0"/>
              <a:cs typeface="Segoe UI" panose="020B0502040204020203" pitchFamily="34" charset="0"/>
            </a:endParaRPr>
          </a:p>
        </p:txBody>
      </p:sp>
      <p:grpSp>
        <p:nvGrpSpPr>
          <p:cNvPr id="88" name="Group 87"/>
          <p:cNvGrpSpPr/>
          <p:nvPr/>
        </p:nvGrpSpPr>
        <p:grpSpPr>
          <a:xfrm>
            <a:off x="7089158" y="1403387"/>
            <a:ext cx="589345" cy="330376"/>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8" tIns="91388" rIns="34275" bIns="34275"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94" name="Group 93"/>
          <p:cNvGrpSpPr/>
          <p:nvPr/>
        </p:nvGrpSpPr>
        <p:grpSpPr>
          <a:xfrm>
            <a:off x="5186738" y="3833471"/>
            <a:ext cx="589345" cy="330376"/>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1388" tIns="91388" rIns="34275" bIns="34275"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sp>
        <p:nvSpPr>
          <p:cNvPr id="107" name="Rectangle 106"/>
          <p:cNvSpPr/>
          <p:nvPr/>
        </p:nvSpPr>
        <p:spPr>
          <a:xfrm>
            <a:off x="1084825" y="4704396"/>
            <a:ext cx="1852160" cy="301727"/>
          </a:xfrm>
          <a:prstGeom prst="rect">
            <a:avLst/>
          </a:prstGeom>
        </p:spPr>
        <p:txBody>
          <a:bodyPr wrap="none">
            <a:spAutoFit/>
          </a:bodyPr>
          <a:lstStyle/>
          <a:p>
            <a:pPr defTabSz="913873">
              <a:defRPr/>
            </a:pPr>
            <a:r>
              <a:rPr lang="en-US" sz="1372" b="1" dirty="0">
                <a:solidFill>
                  <a:srgbClr val="505050"/>
                </a:solidFill>
                <a:latin typeface="Segoe UI" panose="020B0502040204020203" pitchFamily="34" charset="0"/>
                <a:cs typeface="Segoe UI" panose="020B0502040204020203" pitchFamily="34" charset="0"/>
              </a:rPr>
              <a:t>eShop SPA Web app</a:t>
            </a:r>
          </a:p>
        </p:txBody>
      </p:sp>
      <p:sp>
        <p:nvSpPr>
          <p:cNvPr id="108" name="Rectangle 107"/>
          <p:cNvSpPr/>
          <p:nvPr/>
        </p:nvSpPr>
        <p:spPr>
          <a:xfrm>
            <a:off x="1094834" y="6032332"/>
            <a:ext cx="1720469" cy="301727"/>
          </a:xfrm>
          <a:prstGeom prst="rect">
            <a:avLst/>
          </a:prstGeom>
        </p:spPr>
        <p:txBody>
          <a:bodyPr wrap="none">
            <a:spAutoFit/>
          </a:bodyPr>
          <a:lstStyle/>
          <a:p>
            <a:pPr defTabSz="913873">
              <a:defRPr/>
            </a:pPr>
            <a:r>
              <a:rPr lang="en-US" sz="1372" dirty="0">
                <a:solidFill>
                  <a:srgbClr val="505050"/>
                </a:solidFill>
                <a:latin typeface="Segoe UI Light" pitchFamily="34" charset="0"/>
              </a:rPr>
              <a:t>TypeScript/Angular 4</a:t>
            </a:r>
          </a:p>
        </p:txBody>
      </p:sp>
      <p:sp>
        <p:nvSpPr>
          <p:cNvPr id="121" name="Flowchart: Magnetic Disk 120"/>
          <p:cNvSpPr/>
          <p:nvPr/>
        </p:nvSpPr>
        <p:spPr>
          <a:xfrm>
            <a:off x="8088360" y="1392651"/>
            <a:ext cx="333209" cy="34111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Flowchart: Magnetic Disk 127"/>
          <p:cNvSpPr/>
          <p:nvPr/>
        </p:nvSpPr>
        <p:spPr>
          <a:xfrm>
            <a:off x="8126494" y="3361462"/>
            <a:ext cx="333209" cy="34111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 name="Straight Connector 6"/>
          <p:cNvCxnSpPr>
            <a:cxnSpLocks/>
          </p:cNvCxnSpPr>
          <p:nvPr/>
        </p:nvCxnSpPr>
        <p:spPr>
          <a:xfrm flipH="1">
            <a:off x="6347911" y="1262640"/>
            <a:ext cx="3617" cy="5378549"/>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Rounded Rectangle 66"/>
          <p:cNvSpPr/>
          <p:nvPr/>
        </p:nvSpPr>
        <p:spPr bwMode="auto">
          <a:xfrm>
            <a:off x="729223" y="1434386"/>
            <a:ext cx="2440169" cy="1641671"/>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p:cNvSpPr/>
          <p:nvPr/>
        </p:nvSpPr>
        <p:spPr>
          <a:xfrm>
            <a:off x="1157836" y="1424772"/>
            <a:ext cx="1678667" cy="301727"/>
          </a:xfrm>
          <a:prstGeom prst="rect">
            <a:avLst/>
          </a:prstGeom>
        </p:spPr>
        <p:txBody>
          <a:bodyPr wrap="none">
            <a:spAutoFit/>
          </a:bodyPr>
          <a:lstStyle/>
          <a:p>
            <a:pPr defTabSz="913873">
              <a:defRPr/>
            </a:pPr>
            <a:r>
              <a:rPr lang="en-US" sz="1372" b="1" dirty="0">
                <a:solidFill>
                  <a:srgbClr val="505050"/>
                </a:solidFill>
                <a:latin typeface="Segoe UI" panose="020B0502040204020203" pitchFamily="34" charset="0"/>
                <a:cs typeface="Segoe UI" panose="020B0502040204020203" pitchFamily="34" charset="0"/>
              </a:rPr>
              <a:t>eShop mobile app</a:t>
            </a:r>
          </a:p>
        </p:txBody>
      </p:sp>
      <p:sp>
        <p:nvSpPr>
          <p:cNvPr id="152" name="Rectangle 151"/>
          <p:cNvSpPr/>
          <p:nvPr/>
        </p:nvSpPr>
        <p:spPr>
          <a:xfrm>
            <a:off x="721630" y="1673176"/>
            <a:ext cx="1275863" cy="1267251"/>
          </a:xfrm>
          <a:prstGeom prst="rect">
            <a:avLst/>
          </a:prstGeom>
        </p:spPr>
        <p:txBody>
          <a:bodyPr wrap="none">
            <a:spAutoFit/>
          </a:bodyPr>
          <a:lstStyle/>
          <a:p>
            <a:pPr defTabSz="913873">
              <a:defRPr/>
            </a:pPr>
            <a:r>
              <a:rPr lang="en-US" sz="1372" dirty="0">
                <a:solidFill>
                  <a:srgbClr val="505050"/>
                </a:solidFill>
                <a:latin typeface="Segoe UI Light" pitchFamily="34" charset="0"/>
              </a:rPr>
              <a:t>Xamarin.Forms</a:t>
            </a:r>
          </a:p>
          <a:p>
            <a:pPr defTabSz="913873">
              <a:defRPr/>
            </a:pPr>
            <a:r>
              <a:rPr lang="en-US" sz="1372" dirty="0">
                <a:solidFill>
                  <a:srgbClr val="505050"/>
                </a:solidFill>
                <a:latin typeface="Segoe UI Light" pitchFamily="34" charset="0"/>
              </a:rPr>
              <a:t>C#</a:t>
            </a:r>
          </a:p>
          <a:p>
            <a:pPr defTabSz="913873">
              <a:defRPr/>
            </a:pPr>
            <a:r>
              <a:rPr lang="en-US" sz="1372" dirty="0">
                <a:solidFill>
                  <a:srgbClr val="505050"/>
                </a:solidFill>
                <a:latin typeface="Segoe UI Light" pitchFamily="34" charset="0"/>
              </a:rPr>
              <a:t>xPlat. OS:</a:t>
            </a:r>
          </a:p>
          <a:p>
            <a:pPr defTabSz="913873">
              <a:defRPr/>
            </a:pPr>
            <a:r>
              <a:rPr lang="en-US" sz="1176" dirty="0">
                <a:solidFill>
                  <a:srgbClr val="505050"/>
                </a:solidFill>
                <a:latin typeface="Segoe UI Light" pitchFamily="34" charset="0"/>
              </a:rPr>
              <a:t>  iOS</a:t>
            </a:r>
          </a:p>
          <a:p>
            <a:pPr defTabSz="913873">
              <a:defRPr/>
            </a:pPr>
            <a:r>
              <a:rPr lang="en-US" sz="1176" dirty="0">
                <a:solidFill>
                  <a:srgbClr val="505050"/>
                </a:solidFill>
                <a:latin typeface="Segoe UI Light" pitchFamily="34" charset="0"/>
              </a:rPr>
              <a:t>  Android</a:t>
            </a:r>
          </a:p>
          <a:p>
            <a:pPr defTabSz="913873">
              <a:defRPr/>
            </a:pPr>
            <a:r>
              <a:rPr lang="en-US" sz="1176" dirty="0">
                <a:solidFill>
                  <a:srgbClr val="505050"/>
                </a:solidFill>
                <a:latin typeface="Segoe UI Light" pitchFamily="34" charset="0"/>
              </a:rPr>
              <a:t>  Windows</a:t>
            </a:r>
          </a:p>
        </p:txBody>
      </p:sp>
      <p:cxnSp>
        <p:nvCxnSpPr>
          <p:cNvPr id="168" name="Straight Arrow Connector 167"/>
          <p:cNvCxnSpPr>
            <a:cxnSpLocks/>
            <a:stCxn id="14" idx="3"/>
          </p:cNvCxnSpPr>
          <p:nvPr/>
        </p:nvCxnSpPr>
        <p:spPr>
          <a:xfrm flipV="1">
            <a:off x="2545700" y="2354509"/>
            <a:ext cx="3755034" cy="10381"/>
          </a:xfrm>
          <a:prstGeom prst="straightConnector1">
            <a:avLst/>
          </a:prstGeom>
          <a:noFill/>
          <a:ln w="12700" cap="flat" cmpd="sng" algn="ctr">
            <a:solidFill>
              <a:sysClr val="windowText" lastClr="000000"/>
            </a:solidFill>
            <a:prstDash val="solid"/>
            <a:miter lim="800000"/>
            <a:tailEnd type="triangle"/>
          </a:ln>
          <a:effectLst/>
        </p:spPr>
      </p:cxnSp>
      <p:sp>
        <p:nvSpPr>
          <p:cNvPr id="179" name="Rectangle 178"/>
          <p:cNvSpPr/>
          <p:nvPr/>
        </p:nvSpPr>
        <p:spPr>
          <a:xfrm>
            <a:off x="3775921" y="963832"/>
            <a:ext cx="1344254" cy="331899"/>
          </a:xfrm>
          <a:prstGeom prst="rect">
            <a:avLst/>
          </a:prstGeom>
        </p:spPr>
        <p:txBody>
          <a:bodyPr wrap="none">
            <a:spAutoFit/>
          </a:bodyPr>
          <a:lstStyle/>
          <a:p>
            <a:pPr defTabSz="913873">
              <a:defRPr/>
            </a:pPr>
            <a:r>
              <a:rPr lang="en-US" sz="1568" b="1" dirty="0">
                <a:solidFill>
                  <a:srgbClr val="398CB3"/>
                </a:solidFill>
                <a:latin typeface="Segoe UI" panose="020B0502040204020203" pitchFamily="34" charset="0"/>
                <a:cs typeface="Segoe UI" panose="020B0502040204020203" pitchFamily="34" charset="0"/>
              </a:rPr>
              <a:t>Docker Host</a:t>
            </a:r>
          </a:p>
        </p:txBody>
      </p:sp>
      <p:pic>
        <p:nvPicPr>
          <p:cNvPr id="180"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4138" y="1113236"/>
            <a:ext cx="952070" cy="9520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214809" y="5053567"/>
            <a:ext cx="1523764" cy="978765"/>
          </a:xfrm>
          <a:prstGeom prst="rect">
            <a:avLst/>
          </a:prstGeom>
          <a:ln w="3175">
            <a:solidFill>
              <a:schemeClr val="bg1">
                <a:lumMod val="50000"/>
              </a:schemeClr>
            </a:solidFill>
          </a:ln>
        </p:spPr>
      </p:pic>
      <p:pic>
        <p:nvPicPr>
          <p:cNvPr id="104" name="Picture 103"/>
          <p:cNvPicPr>
            <a:picLocks noChangeAspect="1"/>
          </p:cNvPicPr>
          <p:nvPr/>
        </p:nvPicPr>
        <p:blipFill>
          <a:blip r:embed="rId4"/>
          <a:stretch>
            <a:fillRect/>
          </a:stretch>
        </p:blipFill>
        <p:spPr>
          <a:xfrm>
            <a:off x="1236595" y="3458858"/>
            <a:ext cx="1523764" cy="978765"/>
          </a:xfrm>
          <a:prstGeom prst="rect">
            <a:avLst/>
          </a:prstGeom>
          <a:ln w="3175">
            <a:solidFill>
              <a:schemeClr val="bg1">
                <a:lumMod val="50000"/>
              </a:schemeClr>
            </a:solidFill>
          </a:ln>
        </p:spPr>
      </p:pic>
      <p:cxnSp>
        <p:nvCxnSpPr>
          <p:cNvPr id="105" name="Straight Arrow Connector 104"/>
          <p:cNvCxnSpPr>
            <a:cxnSpLocks/>
          </p:cNvCxnSpPr>
          <p:nvPr/>
        </p:nvCxnSpPr>
        <p:spPr>
          <a:xfrm flipH="1">
            <a:off x="3025168" y="3877212"/>
            <a:ext cx="810967" cy="0"/>
          </a:xfrm>
          <a:prstGeom prst="straightConnector1">
            <a:avLst/>
          </a:prstGeom>
          <a:noFill/>
          <a:ln w="12700" cap="flat" cmpd="sng" algn="ctr">
            <a:solidFill>
              <a:sysClr val="windowText" lastClr="000000"/>
            </a:solidFill>
            <a:prstDash val="solid"/>
            <a:miter lim="800000"/>
            <a:tailEnd type="triangle"/>
          </a:ln>
          <a:effectLst/>
        </p:spPr>
      </p:cxnSp>
      <p:sp>
        <p:nvSpPr>
          <p:cNvPr id="110" name="Rectangle 109"/>
          <p:cNvSpPr/>
          <p:nvPr/>
        </p:nvSpPr>
        <p:spPr>
          <a:xfrm>
            <a:off x="774438" y="3171969"/>
            <a:ext cx="2401554" cy="301727"/>
          </a:xfrm>
          <a:prstGeom prst="rect">
            <a:avLst/>
          </a:prstGeom>
        </p:spPr>
        <p:txBody>
          <a:bodyPr wrap="none">
            <a:spAutoFit/>
          </a:bodyPr>
          <a:lstStyle/>
          <a:p>
            <a:pPr defTabSz="913873">
              <a:defRPr/>
            </a:pPr>
            <a:r>
              <a:rPr lang="en-US" sz="1372" b="1" dirty="0">
                <a:solidFill>
                  <a:srgbClr val="505050"/>
                </a:solidFill>
                <a:latin typeface="Segoe UI" panose="020B0502040204020203" pitchFamily="34" charset="0"/>
                <a:cs typeface="Segoe UI" panose="020B0502040204020203" pitchFamily="34" charset="0"/>
              </a:rPr>
              <a:t>eShop traditional Web app</a:t>
            </a:r>
          </a:p>
        </p:txBody>
      </p:sp>
      <p:sp>
        <p:nvSpPr>
          <p:cNvPr id="111" name="Rectangle 110"/>
          <p:cNvSpPr/>
          <p:nvPr/>
        </p:nvSpPr>
        <p:spPr>
          <a:xfrm>
            <a:off x="1685306" y="4382143"/>
            <a:ext cx="616339" cy="301727"/>
          </a:xfrm>
          <a:prstGeom prst="rect">
            <a:avLst/>
          </a:prstGeom>
        </p:spPr>
        <p:txBody>
          <a:bodyPr wrap="none">
            <a:spAutoFit/>
          </a:bodyPr>
          <a:lstStyle/>
          <a:p>
            <a:pPr defTabSz="913873">
              <a:defRPr/>
            </a:pPr>
            <a:r>
              <a:rPr lang="en-US" sz="1372" dirty="0">
                <a:solidFill>
                  <a:srgbClr val="505050"/>
                </a:solidFill>
                <a:latin typeface="Segoe UI Light" pitchFamily="34" charset="0"/>
              </a:rPr>
              <a:t>HTML</a:t>
            </a:r>
          </a:p>
        </p:txBody>
      </p:sp>
      <p:grpSp>
        <p:nvGrpSpPr>
          <p:cNvPr id="16" name="Group 15"/>
          <p:cNvGrpSpPr/>
          <p:nvPr/>
        </p:nvGrpSpPr>
        <p:grpSpPr>
          <a:xfrm>
            <a:off x="1997493" y="1723255"/>
            <a:ext cx="585251" cy="1283270"/>
            <a:chOff x="2606432" y="2395597"/>
            <a:chExt cx="651967" cy="1393532"/>
          </a:xfrm>
        </p:grpSpPr>
        <p:pic>
          <p:nvPicPr>
            <p:cNvPr id="15" name="Picture 14"/>
            <p:cNvPicPr>
              <a:picLocks noChangeAspect="1"/>
            </p:cNvPicPr>
            <p:nvPr/>
          </p:nvPicPr>
          <p:blipFill rotWithShape="1">
            <a:blip r:embed="rId5"/>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6"/>
            <a:stretch>
              <a:fillRect/>
            </a:stretch>
          </p:blipFill>
          <p:spPr>
            <a:xfrm>
              <a:off x="2639938" y="2573457"/>
              <a:ext cx="577194" cy="1037812"/>
            </a:xfrm>
            <a:prstGeom prst="rect">
              <a:avLst/>
            </a:prstGeom>
          </p:spPr>
        </p:pic>
      </p:grpSp>
      <p:sp>
        <p:nvSpPr>
          <p:cNvPr id="115" name="Rectangle 114"/>
          <p:cNvSpPr/>
          <p:nvPr/>
        </p:nvSpPr>
        <p:spPr>
          <a:xfrm>
            <a:off x="8391373" y="1434346"/>
            <a:ext cx="1538664" cy="271554"/>
          </a:xfrm>
          <a:prstGeom prst="rect">
            <a:avLst/>
          </a:prstGeom>
        </p:spPr>
        <p:txBody>
          <a:bodyPr wrap="square">
            <a:spAutoFit/>
          </a:bodyPr>
          <a:lstStyle/>
          <a:p>
            <a:pPr defTabSz="913873">
              <a:defRPr/>
            </a:pPr>
            <a:r>
              <a:rPr lang="en-US" sz="1176" dirty="0">
                <a:solidFill>
                  <a:srgbClr val="505050"/>
                </a:solidFill>
                <a:latin typeface="Segoe UI Light" pitchFamily="34" charset="0"/>
              </a:rPr>
              <a:t>SQL Server db</a:t>
            </a:r>
          </a:p>
        </p:txBody>
      </p:sp>
      <p:cxnSp>
        <p:nvCxnSpPr>
          <p:cNvPr id="124" name="Straight Arrow Connector 123"/>
          <p:cNvCxnSpPr>
            <a:cxnSpLocks/>
          </p:cNvCxnSpPr>
          <p:nvPr/>
        </p:nvCxnSpPr>
        <p:spPr>
          <a:xfrm>
            <a:off x="6368362" y="3328437"/>
            <a:ext cx="732182" cy="0"/>
          </a:xfrm>
          <a:prstGeom prst="straightConnector1">
            <a:avLst/>
          </a:prstGeom>
          <a:noFill/>
          <a:ln w="12700" cap="flat" cmpd="sng" algn="ctr">
            <a:solidFill>
              <a:sysClr val="windowText" lastClr="000000"/>
            </a:solidFill>
            <a:prstDash val="solid"/>
            <a:miter lim="800000"/>
            <a:tailEnd type="triangle"/>
          </a:ln>
          <a:effectLst/>
        </p:spPr>
      </p:cxnSp>
      <p:cxnSp>
        <p:nvCxnSpPr>
          <p:cNvPr id="135" name="Straight Arrow Connector 134"/>
          <p:cNvCxnSpPr>
            <a:cxnSpLocks/>
          </p:cNvCxnSpPr>
          <p:nvPr/>
        </p:nvCxnSpPr>
        <p:spPr>
          <a:xfrm>
            <a:off x="6361285" y="2490798"/>
            <a:ext cx="683023" cy="0"/>
          </a:xfrm>
          <a:prstGeom prst="straightConnector1">
            <a:avLst/>
          </a:prstGeom>
          <a:noFill/>
          <a:ln w="12700" cap="flat" cmpd="sng" algn="ctr">
            <a:solidFill>
              <a:sysClr val="windowText" lastClr="000000"/>
            </a:solidFill>
            <a:prstDash val="solid"/>
            <a:miter lim="800000"/>
            <a:tailEnd type="triangle"/>
          </a:ln>
          <a:effectLst/>
        </p:spPr>
      </p:cxnSp>
      <p:cxnSp>
        <p:nvCxnSpPr>
          <p:cNvPr id="136" name="Straight Arrow Connector 135"/>
          <p:cNvCxnSpPr>
            <a:cxnSpLocks/>
          </p:cNvCxnSpPr>
          <p:nvPr/>
        </p:nvCxnSpPr>
        <p:spPr>
          <a:xfrm>
            <a:off x="6343103" y="1488505"/>
            <a:ext cx="683023" cy="0"/>
          </a:xfrm>
          <a:prstGeom prst="straightConnector1">
            <a:avLst/>
          </a:prstGeom>
          <a:noFill/>
          <a:ln w="12700" cap="flat" cmpd="sng" algn="ctr">
            <a:solidFill>
              <a:sysClr val="windowText" lastClr="000000"/>
            </a:solidFill>
            <a:prstDash val="solid"/>
            <a:miter lim="800000"/>
            <a:tailEnd type="triangle"/>
          </a:ln>
          <a:effectLst/>
        </p:spPr>
      </p:cxnSp>
      <p:sp>
        <p:nvSpPr>
          <p:cNvPr id="140" name="Rectangle 139"/>
          <p:cNvSpPr/>
          <p:nvPr/>
        </p:nvSpPr>
        <p:spPr bwMode="auto">
          <a:xfrm>
            <a:off x="592642" y="963833"/>
            <a:ext cx="2750919" cy="5826759"/>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141" name="Rectangle 140"/>
          <p:cNvSpPr/>
          <p:nvPr/>
        </p:nvSpPr>
        <p:spPr>
          <a:xfrm>
            <a:off x="1343012" y="963832"/>
            <a:ext cx="1227649" cy="331899"/>
          </a:xfrm>
          <a:prstGeom prst="rect">
            <a:avLst/>
          </a:prstGeom>
        </p:spPr>
        <p:txBody>
          <a:bodyPr wrap="none">
            <a:spAutoFit/>
          </a:bodyPr>
          <a:lstStyle/>
          <a:p>
            <a:pPr defTabSz="913873">
              <a:defRPr/>
            </a:pPr>
            <a:r>
              <a:rPr lang="en-US" sz="1568" b="1" dirty="0">
                <a:solidFill>
                  <a:srgbClr val="3A8CB4"/>
                </a:solidFill>
                <a:latin typeface="Segoe UI" panose="020B0502040204020203" pitchFamily="34" charset="0"/>
                <a:cs typeface="Segoe UI" panose="020B0502040204020203" pitchFamily="34" charset="0"/>
              </a:rPr>
              <a:t>Client apps</a:t>
            </a:r>
          </a:p>
        </p:txBody>
      </p:sp>
      <p:cxnSp>
        <p:nvCxnSpPr>
          <p:cNvPr id="143" name="Straight Arrow Connector 142"/>
          <p:cNvCxnSpPr>
            <a:cxnSpLocks/>
          </p:cNvCxnSpPr>
          <p:nvPr/>
        </p:nvCxnSpPr>
        <p:spPr>
          <a:xfrm flipV="1">
            <a:off x="7697994" y="2482721"/>
            <a:ext cx="373089" cy="5370"/>
          </a:xfrm>
          <a:prstGeom prst="straightConnector1">
            <a:avLst/>
          </a:prstGeom>
          <a:noFill/>
          <a:ln w="12700" cap="flat" cmpd="sng" algn="ctr">
            <a:solidFill>
              <a:sysClr val="windowText" lastClr="000000"/>
            </a:solidFill>
            <a:prstDash val="solid"/>
            <a:miter lim="800000"/>
            <a:tailEnd type="triangle"/>
          </a:ln>
          <a:effectLst/>
        </p:spPr>
      </p:cxnSp>
      <p:pic>
        <p:nvPicPr>
          <p:cNvPr id="119" name="Picture 118"/>
          <p:cNvPicPr>
            <a:picLocks noChangeAspect="1"/>
          </p:cNvPicPr>
          <p:nvPr/>
        </p:nvPicPr>
        <p:blipFill>
          <a:blip r:embed="rId7"/>
          <a:stretch>
            <a:fillRect/>
          </a:stretch>
        </p:blipFill>
        <p:spPr>
          <a:xfrm>
            <a:off x="10016995" y="2234748"/>
            <a:ext cx="243155" cy="190490"/>
          </a:xfrm>
          <a:prstGeom prst="rect">
            <a:avLst/>
          </a:prstGeom>
        </p:spPr>
      </p:pic>
      <p:cxnSp>
        <p:nvCxnSpPr>
          <p:cNvPr id="120" name="Straight Arrow Connector 119"/>
          <p:cNvCxnSpPr>
            <a:cxnSpLocks/>
            <a:stCxn id="84" idx="3"/>
          </p:cNvCxnSpPr>
          <p:nvPr/>
        </p:nvCxnSpPr>
        <p:spPr>
          <a:xfrm>
            <a:off x="9863719" y="1520881"/>
            <a:ext cx="830911" cy="740242"/>
          </a:xfrm>
          <a:prstGeom prst="straightConnector1">
            <a:avLst/>
          </a:prstGeom>
          <a:noFill/>
          <a:ln w="12700" cap="flat" cmpd="sng" algn="ctr">
            <a:solidFill>
              <a:sysClr val="windowText" lastClr="000000"/>
            </a:solidFill>
            <a:prstDash val="solid"/>
            <a:miter lim="800000"/>
            <a:headEnd type="triangle"/>
            <a:tailEnd type="triangle"/>
          </a:ln>
          <a:effectLst/>
        </p:spPr>
      </p:cxnSp>
      <p:cxnSp>
        <p:nvCxnSpPr>
          <p:cNvPr id="123" name="Straight Arrow Connector 122"/>
          <p:cNvCxnSpPr>
            <a:cxnSpLocks/>
          </p:cNvCxnSpPr>
          <p:nvPr/>
        </p:nvCxnSpPr>
        <p:spPr>
          <a:xfrm>
            <a:off x="9845215" y="2456192"/>
            <a:ext cx="599578" cy="3889"/>
          </a:xfrm>
          <a:prstGeom prst="straightConnector1">
            <a:avLst/>
          </a:prstGeom>
          <a:noFill/>
          <a:ln w="12700" cap="flat" cmpd="sng" algn="ctr">
            <a:solidFill>
              <a:sysClr val="windowText" lastClr="000000"/>
            </a:solidFill>
            <a:prstDash val="solid"/>
            <a:miter lim="800000"/>
            <a:headEnd type="triangle"/>
            <a:tailEnd type="triangle"/>
          </a:ln>
          <a:effectLst/>
        </p:spPr>
      </p:cxnSp>
      <p:cxnSp>
        <p:nvCxnSpPr>
          <p:cNvPr id="127" name="Straight Arrow Connector 126"/>
          <p:cNvCxnSpPr>
            <a:cxnSpLocks/>
            <a:stCxn id="122" idx="3"/>
          </p:cNvCxnSpPr>
          <p:nvPr/>
        </p:nvCxnSpPr>
        <p:spPr>
          <a:xfrm flipV="1">
            <a:off x="9877333" y="4124826"/>
            <a:ext cx="581074" cy="358899"/>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130" name="Picture 129"/>
          <p:cNvPicPr>
            <a:picLocks noChangeAspect="1"/>
          </p:cNvPicPr>
          <p:nvPr/>
        </p:nvPicPr>
        <p:blipFill>
          <a:blip r:embed="rId7"/>
          <a:stretch>
            <a:fillRect/>
          </a:stretch>
        </p:blipFill>
        <p:spPr>
          <a:xfrm>
            <a:off x="10028517" y="3123198"/>
            <a:ext cx="243155" cy="190490"/>
          </a:xfrm>
          <a:prstGeom prst="rect">
            <a:avLst/>
          </a:prstGeom>
        </p:spPr>
      </p:pic>
      <p:pic>
        <p:nvPicPr>
          <p:cNvPr id="131" name="Picture 130"/>
          <p:cNvPicPr>
            <a:picLocks noChangeAspect="1"/>
          </p:cNvPicPr>
          <p:nvPr/>
        </p:nvPicPr>
        <p:blipFill>
          <a:blip r:embed="rId7"/>
          <a:stretch>
            <a:fillRect/>
          </a:stretch>
        </p:blipFill>
        <p:spPr>
          <a:xfrm>
            <a:off x="10012856" y="4045509"/>
            <a:ext cx="243155" cy="190490"/>
          </a:xfrm>
          <a:prstGeom prst="rect">
            <a:avLst/>
          </a:prstGeom>
        </p:spPr>
      </p:pic>
      <p:pic>
        <p:nvPicPr>
          <p:cNvPr id="137" name="Picture 136"/>
          <p:cNvPicPr>
            <a:picLocks noChangeAspect="1"/>
          </p:cNvPicPr>
          <p:nvPr/>
        </p:nvPicPr>
        <p:blipFill>
          <a:blip r:embed="rId7"/>
          <a:stretch>
            <a:fillRect/>
          </a:stretch>
        </p:blipFill>
        <p:spPr>
          <a:xfrm>
            <a:off x="10012857" y="1650912"/>
            <a:ext cx="243155" cy="190490"/>
          </a:xfrm>
          <a:prstGeom prst="rect">
            <a:avLst/>
          </a:prstGeom>
        </p:spPr>
      </p:pic>
      <p:cxnSp>
        <p:nvCxnSpPr>
          <p:cNvPr id="138" name="Straight Arrow Connector 137"/>
          <p:cNvCxnSpPr>
            <a:cxnSpLocks/>
          </p:cNvCxnSpPr>
          <p:nvPr/>
        </p:nvCxnSpPr>
        <p:spPr>
          <a:xfrm>
            <a:off x="9849708" y="3337029"/>
            <a:ext cx="599578" cy="3889"/>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37" name="Picture 36"/>
          <p:cNvPicPr>
            <a:picLocks noChangeAspect="1"/>
          </p:cNvPicPr>
          <p:nvPr/>
        </p:nvPicPr>
        <p:blipFill>
          <a:blip r:embed="rId8"/>
          <a:stretch>
            <a:fillRect/>
          </a:stretch>
        </p:blipFill>
        <p:spPr>
          <a:xfrm rot="5400000">
            <a:off x="9388784" y="3245234"/>
            <a:ext cx="2623764" cy="693295"/>
          </a:xfrm>
          <a:prstGeom prst="rect">
            <a:avLst/>
          </a:prstGeom>
        </p:spPr>
      </p:pic>
      <p:grpSp>
        <p:nvGrpSpPr>
          <p:cNvPr id="102" name="Group 101">
            <a:extLst>
              <a:ext uri="{FF2B5EF4-FFF2-40B4-BE49-F238E27FC236}">
                <a16:creationId xmlns:a16="http://schemas.microsoft.com/office/drawing/2014/main" id="{CB81746B-2CF4-4B09-B49D-1EEE35D44825}"/>
              </a:ext>
            </a:extLst>
          </p:cNvPr>
          <p:cNvGrpSpPr/>
          <p:nvPr/>
        </p:nvGrpSpPr>
        <p:grpSpPr>
          <a:xfrm>
            <a:off x="7100544" y="4419701"/>
            <a:ext cx="589345" cy="330376"/>
            <a:chOff x="2886562" y="2288295"/>
            <a:chExt cx="601248" cy="337049"/>
          </a:xfrm>
        </p:grpSpPr>
        <p:grpSp>
          <p:nvGrpSpPr>
            <p:cNvPr id="103" name="Group 102">
              <a:extLst>
                <a:ext uri="{FF2B5EF4-FFF2-40B4-BE49-F238E27FC236}">
                  <a16:creationId xmlns:a16="http://schemas.microsoft.com/office/drawing/2014/main" id="{D59775ED-D0B0-4BBD-8075-0F02960F0B71}"/>
                </a:ext>
              </a:extLst>
            </p:cNvPr>
            <p:cNvGrpSpPr/>
            <p:nvPr/>
          </p:nvGrpSpPr>
          <p:grpSpPr>
            <a:xfrm>
              <a:off x="2886562" y="2288295"/>
              <a:ext cx="601248" cy="337049"/>
              <a:chOff x="3523102" y="1791568"/>
              <a:chExt cx="6746733" cy="3782104"/>
            </a:xfrm>
            <a:solidFill>
              <a:srgbClr val="7030A0"/>
            </a:solidFill>
          </p:grpSpPr>
          <p:sp>
            <p:nvSpPr>
              <p:cNvPr id="113" name="Rectangle 112">
                <a:extLst>
                  <a:ext uri="{FF2B5EF4-FFF2-40B4-BE49-F238E27FC236}">
                    <a16:creationId xmlns:a16="http://schemas.microsoft.com/office/drawing/2014/main" id="{D287EAB9-5DB6-4A2D-93D4-E331FC95E769}"/>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116" name="Freeform 108">
                <a:extLst>
                  <a:ext uri="{FF2B5EF4-FFF2-40B4-BE49-F238E27FC236}">
                    <a16:creationId xmlns:a16="http://schemas.microsoft.com/office/drawing/2014/main" id="{DBCA6A8C-0F9B-4067-B7EF-25B84ADEAD1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117" name="Freeform 109">
                <a:extLst>
                  <a:ext uri="{FF2B5EF4-FFF2-40B4-BE49-F238E27FC236}">
                    <a16:creationId xmlns:a16="http://schemas.microsoft.com/office/drawing/2014/main" id="{1F2E6495-CE9B-45DC-9A5C-71FB46FBC11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grpSp>
        <p:sp>
          <p:nvSpPr>
            <p:cNvPr id="109" name="Hexagon 108">
              <a:extLst>
                <a:ext uri="{FF2B5EF4-FFF2-40B4-BE49-F238E27FC236}">
                  <a16:creationId xmlns:a16="http://schemas.microsoft.com/office/drawing/2014/main" id="{E265B538-E68F-4BAC-BAC1-3D7A1D5CDB5A}"/>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8" tIns="91388" rIns="34275" bIns="34275"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pic>
        <p:nvPicPr>
          <p:cNvPr id="118" name="Picture 2" descr="Resultado de imagen para Redis cache Azure icon">
            <a:extLst>
              <a:ext uri="{FF2B5EF4-FFF2-40B4-BE49-F238E27FC236}">
                <a16:creationId xmlns:a16="http://schemas.microsoft.com/office/drawing/2014/main" id="{6954D0AE-012A-4996-8682-4C2966D3F1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9608" y="4370451"/>
            <a:ext cx="411327" cy="411327"/>
          </a:xfrm>
          <a:prstGeom prst="rect">
            <a:avLst/>
          </a:prstGeom>
          <a:noFill/>
          <a:extLst>
            <a:ext uri="{909E8E84-426E-40DD-AFC4-6F175D3DCCD1}">
              <a14:hiddenFill xmlns:a14="http://schemas.microsoft.com/office/drawing/2010/main">
                <a:solidFill>
                  <a:srgbClr val="FFFFFF"/>
                </a:solidFill>
              </a14:hiddenFill>
            </a:ext>
          </a:extLst>
        </p:spPr>
      </p:pic>
      <p:sp>
        <p:nvSpPr>
          <p:cNvPr id="122" name="Rounded Rectangle 66">
            <a:extLst>
              <a:ext uri="{FF2B5EF4-FFF2-40B4-BE49-F238E27FC236}">
                <a16:creationId xmlns:a16="http://schemas.microsoft.com/office/drawing/2014/main" id="{C68A9BB5-4E4B-47AC-BF1B-EA953C8179D7}"/>
              </a:ext>
            </a:extLst>
          </p:cNvPr>
          <p:cNvSpPr/>
          <p:nvPr/>
        </p:nvSpPr>
        <p:spPr bwMode="auto">
          <a:xfrm>
            <a:off x="6654567" y="4112173"/>
            <a:ext cx="3222765" cy="743105"/>
          </a:xfrm>
          <a:prstGeom prst="roundRect">
            <a:avLst/>
          </a:prstGeom>
          <a:noFill/>
          <a:ln w="10795" cap="flat" cmpd="sng" algn="ctr">
            <a:solidFill>
              <a:srgbClr val="404040"/>
            </a:solid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752B1596-8837-443E-B183-8360F0DE9ECB}"/>
              </a:ext>
            </a:extLst>
          </p:cNvPr>
          <p:cNvSpPr/>
          <p:nvPr/>
        </p:nvSpPr>
        <p:spPr>
          <a:xfrm>
            <a:off x="6756303" y="4087194"/>
            <a:ext cx="2050796" cy="331899"/>
          </a:xfrm>
          <a:prstGeom prst="rect">
            <a:avLst/>
          </a:prstGeom>
        </p:spPr>
        <p:txBody>
          <a:bodyPr wrap="none">
            <a:spAutoFit/>
          </a:bodyPr>
          <a:lstStyle/>
          <a:p>
            <a:pPr defTabSz="913873">
              <a:defRPr/>
            </a:pPr>
            <a:r>
              <a:rPr lang="en-US" sz="1568" b="1" dirty="0">
                <a:solidFill>
                  <a:srgbClr val="505050"/>
                </a:solidFill>
                <a:latin typeface="Segoe UI" panose="020B0502040204020203" pitchFamily="34" charset="0"/>
                <a:cs typeface="Segoe UI" panose="020B0502040204020203" pitchFamily="34" charset="0"/>
              </a:rPr>
              <a:t>Basket microservice</a:t>
            </a:r>
          </a:p>
        </p:txBody>
      </p:sp>
      <p:sp>
        <p:nvSpPr>
          <p:cNvPr id="126" name="Rectangle 125">
            <a:extLst>
              <a:ext uri="{FF2B5EF4-FFF2-40B4-BE49-F238E27FC236}">
                <a16:creationId xmlns:a16="http://schemas.microsoft.com/office/drawing/2014/main" id="{9EB3FBC5-A8E8-4224-B5A3-E7498B2E9ADF}"/>
              </a:ext>
            </a:extLst>
          </p:cNvPr>
          <p:cNvSpPr/>
          <p:nvPr/>
        </p:nvSpPr>
        <p:spPr>
          <a:xfrm>
            <a:off x="8522135" y="4419701"/>
            <a:ext cx="919636" cy="271554"/>
          </a:xfrm>
          <a:prstGeom prst="rect">
            <a:avLst/>
          </a:prstGeom>
        </p:spPr>
        <p:txBody>
          <a:bodyPr wrap="none">
            <a:spAutoFit/>
          </a:bodyPr>
          <a:lstStyle/>
          <a:p>
            <a:pPr defTabSz="913873">
              <a:defRPr/>
            </a:pPr>
            <a:r>
              <a:rPr lang="en-US" sz="1176" dirty="0">
                <a:solidFill>
                  <a:srgbClr val="505050"/>
                </a:solidFill>
                <a:latin typeface="Segoe UI Light" pitchFamily="34" charset="0"/>
              </a:rPr>
              <a:t>Redis cache</a:t>
            </a:r>
          </a:p>
        </p:txBody>
      </p:sp>
      <p:cxnSp>
        <p:nvCxnSpPr>
          <p:cNvPr id="133" name="Straight Arrow Connector 132">
            <a:extLst>
              <a:ext uri="{FF2B5EF4-FFF2-40B4-BE49-F238E27FC236}">
                <a16:creationId xmlns:a16="http://schemas.microsoft.com/office/drawing/2014/main" id="{B4BFAA62-87B7-4C7C-ADD7-2679A8A53B7A}"/>
              </a:ext>
            </a:extLst>
          </p:cNvPr>
          <p:cNvCxnSpPr>
            <a:cxnSpLocks/>
          </p:cNvCxnSpPr>
          <p:nvPr/>
        </p:nvCxnSpPr>
        <p:spPr>
          <a:xfrm>
            <a:off x="6366336" y="4594557"/>
            <a:ext cx="683023" cy="0"/>
          </a:xfrm>
          <a:prstGeom prst="straightConnector1">
            <a:avLst/>
          </a:prstGeom>
          <a:noFill/>
          <a:ln w="127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F5FF5187-2614-489E-BFE7-4CAA17862935}"/>
              </a:ext>
            </a:extLst>
          </p:cNvPr>
          <p:cNvCxnSpPr>
            <a:cxnSpLocks/>
          </p:cNvCxnSpPr>
          <p:nvPr/>
        </p:nvCxnSpPr>
        <p:spPr>
          <a:xfrm flipV="1">
            <a:off x="7734341" y="4571952"/>
            <a:ext cx="373089" cy="5370"/>
          </a:xfrm>
          <a:prstGeom prst="straightConnector1">
            <a:avLst/>
          </a:prstGeom>
          <a:noFill/>
          <a:ln w="12700" cap="flat" cmpd="sng" algn="ctr">
            <a:solidFill>
              <a:sysClr val="windowText" lastClr="000000"/>
            </a:solidFill>
            <a:prstDash val="solid"/>
            <a:miter lim="800000"/>
            <a:tailEnd type="triangle"/>
          </a:ln>
          <a:effectLst/>
        </p:spPr>
      </p:cxnSp>
      <p:cxnSp>
        <p:nvCxnSpPr>
          <p:cNvPr id="146" name="Straight Arrow Connector 145">
            <a:extLst>
              <a:ext uri="{FF2B5EF4-FFF2-40B4-BE49-F238E27FC236}">
                <a16:creationId xmlns:a16="http://schemas.microsoft.com/office/drawing/2014/main" id="{A32379C4-1D74-48EB-8ACB-9629F59E2D54}"/>
              </a:ext>
            </a:extLst>
          </p:cNvPr>
          <p:cNvCxnSpPr>
            <a:cxnSpLocks/>
            <a:stCxn id="158" idx="3"/>
          </p:cNvCxnSpPr>
          <p:nvPr/>
        </p:nvCxnSpPr>
        <p:spPr>
          <a:xfrm flipV="1">
            <a:off x="9892705" y="4596849"/>
            <a:ext cx="569619" cy="813023"/>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147" name="Picture 146">
            <a:extLst>
              <a:ext uri="{FF2B5EF4-FFF2-40B4-BE49-F238E27FC236}">
                <a16:creationId xmlns:a16="http://schemas.microsoft.com/office/drawing/2014/main" id="{715D6013-1E29-4898-83F4-239ACC8D8E30}"/>
              </a:ext>
            </a:extLst>
          </p:cNvPr>
          <p:cNvPicPr>
            <a:picLocks noChangeAspect="1"/>
          </p:cNvPicPr>
          <p:nvPr/>
        </p:nvPicPr>
        <p:blipFill>
          <a:blip r:embed="rId7"/>
          <a:stretch>
            <a:fillRect/>
          </a:stretch>
        </p:blipFill>
        <p:spPr>
          <a:xfrm>
            <a:off x="10023426" y="4908116"/>
            <a:ext cx="243155" cy="190490"/>
          </a:xfrm>
          <a:prstGeom prst="rect">
            <a:avLst/>
          </a:prstGeom>
        </p:spPr>
      </p:pic>
      <p:sp>
        <p:nvSpPr>
          <p:cNvPr id="158" name="Rounded Rectangle 66">
            <a:extLst>
              <a:ext uri="{FF2B5EF4-FFF2-40B4-BE49-F238E27FC236}">
                <a16:creationId xmlns:a16="http://schemas.microsoft.com/office/drawing/2014/main" id="{5413B5AA-66C7-4E97-A699-6A8B66A45E96}"/>
              </a:ext>
            </a:extLst>
          </p:cNvPr>
          <p:cNvSpPr/>
          <p:nvPr/>
        </p:nvSpPr>
        <p:spPr bwMode="auto">
          <a:xfrm>
            <a:off x="6669939" y="4925576"/>
            <a:ext cx="3222765" cy="968592"/>
          </a:xfrm>
          <a:prstGeom prst="roundRect">
            <a:avLst/>
          </a:prstGeom>
          <a:noFill/>
          <a:ln w="10795" cap="flat" cmpd="sng" algn="ctr">
            <a:solidFill>
              <a:srgbClr val="404040"/>
            </a:solid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extLst>
              <a:ext uri="{FF2B5EF4-FFF2-40B4-BE49-F238E27FC236}">
                <a16:creationId xmlns:a16="http://schemas.microsoft.com/office/drawing/2014/main" id="{F2B3F46E-72DA-42D1-94AC-83FC06DAD4DD}"/>
              </a:ext>
            </a:extLst>
          </p:cNvPr>
          <p:cNvSpPr/>
          <p:nvPr/>
        </p:nvSpPr>
        <p:spPr>
          <a:xfrm>
            <a:off x="6771206" y="4887283"/>
            <a:ext cx="2409097" cy="331899"/>
          </a:xfrm>
          <a:prstGeom prst="rect">
            <a:avLst/>
          </a:prstGeom>
        </p:spPr>
        <p:txBody>
          <a:bodyPr wrap="none">
            <a:spAutoFit/>
          </a:bodyPr>
          <a:lstStyle/>
          <a:p>
            <a:pPr defTabSz="913873">
              <a:defRPr/>
            </a:pPr>
            <a:r>
              <a:rPr lang="en-US" sz="1568" b="1" dirty="0">
                <a:solidFill>
                  <a:srgbClr val="505050"/>
                </a:solidFill>
                <a:latin typeface="Segoe UI" panose="020B0502040204020203" pitchFamily="34" charset="0"/>
                <a:cs typeface="Segoe UI" panose="020B0502040204020203" pitchFamily="34" charset="0"/>
              </a:rPr>
              <a:t>Marketing microservice</a:t>
            </a:r>
          </a:p>
        </p:txBody>
      </p:sp>
      <p:sp>
        <p:nvSpPr>
          <p:cNvPr id="160" name="Rectangle 159">
            <a:extLst>
              <a:ext uri="{FF2B5EF4-FFF2-40B4-BE49-F238E27FC236}">
                <a16:creationId xmlns:a16="http://schemas.microsoft.com/office/drawing/2014/main" id="{510B1BC1-65DB-4DB5-B1A5-F9A3481FBBA3}"/>
              </a:ext>
            </a:extLst>
          </p:cNvPr>
          <p:cNvSpPr/>
          <p:nvPr/>
        </p:nvSpPr>
        <p:spPr>
          <a:xfrm>
            <a:off x="8996672" y="5121295"/>
            <a:ext cx="938120" cy="452590"/>
          </a:xfrm>
          <a:prstGeom prst="rect">
            <a:avLst/>
          </a:prstGeom>
        </p:spPr>
        <p:txBody>
          <a:bodyPr wrap="square">
            <a:spAutoFit/>
          </a:bodyPr>
          <a:lstStyle/>
          <a:p>
            <a:pPr defTabSz="913873">
              <a:defRPr/>
            </a:pPr>
            <a:r>
              <a:rPr lang="en-US" sz="1176" dirty="0">
                <a:solidFill>
                  <a:srgbClr val="505050"/>
                </a:solidFill>
                <a:latin typeface="Segoe UI Light" pitchFamily="34" charset="0"/>
              </a:rPr>
              <a:t>MongoDB / </a:t>
            </a:r>
          </a:p>
          <a:p>
            <a:pPr defTabSz="913873">
              <a:defRPr/>
            </a:pPr>
            <a:r>
              <a:rPr lang="en-US" sz="1176" dirty="0">
                <a:solidFill>
                  <a:srgbClr val="505050"/>
                </a:solidFill>
                <a:latin typeface="Segoe UI Light" pitchFamily="34" charset="0"/>
              </a:rPr>
              <a:t>CosmosDB</a:t>
            </a:r>
          </a:p>
        </p:txBody>
      </p:sp>
      <p:cxnSp>
        <p:nvCxnSpPr>
          <p:cNvPr id="163" name="Straight Arrow Connector 162">
            <a:extLst>
              <a:ext uri="{FF2B5EF4-FFF2-40B4-BE49-F238E27FC236}">
                <a16:creationId xmlns:a16="http://schemas.microsoft.com/office/drawing/2014/main" id="{25BBDE23-EDCB-4DAC-B753-AF688656FF72}"/>
              </a:ext>
            </a:extLst>
          </p:cNvPr>
          <p:cNvCxnSpPr>
            <a:cxnSpLocks/>
          </p:cNvCxnSpPr>
          <p:nvPr/>
        </p:nvCxnSpPr>
        <p:spPr>
          <a:xfrm>
            <a:off x="6381707" y="5516265"/>
            <a:ext cx="683023" cy="0"/>
          </a:xfrm>
          <a:prstGeom prst="straightConnector1">
            <a:avLst/>
          </a:prstGeom>
          <a:noFill/>
          <a:ln w="12700" cap="flat" cmpd="sng" algn="ctr">
            <a:solidFill>
              <a:sysClr val="windowText" lastClr="000000"/>
            </a:solidFill>
            <a:prstDash val="solid"/>
            <a:miter lim="800000"/>
            <a:tailEnd type="triangle"/>
          </a:ln>
          <a:effectLst/>
        </p:spPr>
      </p:cxnSp>
      <p:cxnSp>
        <p:nvCxnSpPr>
          <p:cNvPr id="164" name="Straight Arrow Connector 163">
            <a:extLst>
              <a:ext uri="{FF2B5EF4-FFF2-40B4-BE49-F238E27FC236}">
                <a16:creationId xmlns:a16="http://schemas.microsoft.com/office/drawing/2014/main" id="{4BADB627-518F-4F2E-AF8B-BE256C2E6DC3}"/>
              </a:ext>
            </a:extLst>
          </p:cNvPr>
          <p:cNvCxnSpPr>
            <a:cxnSpLocks/>
            <a:stCxn id="169" idx="3"/>
          </p:cNvCxnSpPr>
          <p:nvPr/>
        </p:nvCxnSpPr>
        <p:spPr>
          <a:xfrm>
            <a:off x="7737629" y="5495270"/>
            <a:ext cx="549793" cy="163763"/>
          </a:xfrm>
          <a:prstGeom prst="straightConnector1">
            <a:avLst/>
          </a:prstGeom>
          <a:noFill/>
          <a:ln w="12700" cap="flat" cmpd="sng" algn="ctr">
            <a:solidFill>
              <a:sysClr val="windowText" lastClr="000000"/>
            </a:solidFill>
            <a:prstDash val="solid"/>
            <a:miter lim="800000"/>
            <a:tailEnd type="triangle"/>
          </a:ln>
          <a:effectLst/>
        </p:spPr>
      </p:cxnSp>
      <p:pic>
        <p:nvPicPr>
          <p:cNvPr id="2050" name="Picture 2" descr="Image result for Cosmos DB icon">
            <a:extLst>
              <a:ext uri="{FF2B5EF4-FFF2-40B4-BE49-F238E27FC236}">
                <a16:creationId xmlns:a16="http://schemas.microsoft.com/office/drawing/2014/main" id="{64D29D5B-E292-449D-9B91-52B98BAB559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13885" y="5205013"/>
            <a:ext cx="537704" cy="2822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ongoDB icon">
            <a:extLst>
              <a:ext uri="{FF2B5EF4-FFF2-40B4-BE49-F238E27FC236}">
                <a16:creationId xmlns:a16="http://schemas.microsoft.com/office/drawing/2014/main" id="{44106C1D-1155-4C6B-B419-8879B233D05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48519" y="5205012"/>
            <a:ext cx="270984" cy="270984"/>
          </a:xfrm>
          <a:prstGeom prst="rect">
            <a:avLst/>
          </a:prstGeom>
          <a:noFill/>
          <a:extLst>
            <a:ext uri="{909E8E84-426E-40DD-AFC4-6F175D3DCCD1}">
              <a14:hiddenFill xmlns:a14="http://schemas.microsoft.com/office/drawing/2010/main">
                <a:solidFill>
                  <a:srgbClr val="FFFFFF"/>
                </a:solidFill>
              </a14:hiddenFill>
            </a:ext>
          </a:extLst>
        </p:spPr>
      </p:pic>
      <p:grpSp>
        <p:nvGrpSpPr>
          <p:cNvPr id="165" name="Group 164">
            <a:extLst>
              <a:ext uri="{FF2B5EF4-FFF2-40B4-BE49-F238E27FC236}">
                <a16:creationId xmlns:a16="http://schemas.microsoft.com/office/drawing/2014/main" id="{36390996-E913-4C5B-8AA1-EA2EE1F9BEA0}"/>
              </a:ext>
            </a:extLst>
          </p:cNvPr>
          <p:cNvGrpSpPr>
            <a:grpSpLocks noChangeAspect="1"/>
          </p:cNvGrpSpPr>
          <p:nvPr/>
        </p:nvGrpSpPr>
        <p:grpSpPr>
          <a:xfrm>
            <a:off x="7127944" y="5318240"/>
            <a:ext cx="631593" cy="354059"/>
            <a:chOff x="2886562" y="2288295"/>
            <a:chExt cx="601248" cy="337049"/>
          </a:xfrm>
          <a:solidFill>
            <a:schemeClr val="bg1">
              <a:lumMod val="50000"/>
            </a:schemeClr>
          </a:solidFill>
        </p:grpSpPr>
        <p:grpSp>
          <p:nvGrpSpPr>
            <p:cNvPr id="166" name="Group 165">
              <a:extLst>
                <a:ext uri="{FF2B5EF4-FFF2-40B4-BE49-F238E27FC236}">
                  <a16:creationId xmlns:a16="http://schemas.microsoft.com/office/drawing/2014/main" id="{07B6138F-26D5-4DC3-86FB-1295DF4FC318}"/>
                </a:ext>
              </a:extLst>
            </p:cNvPr>
            <p:cNvGrpSpPr/>
            <p:nvPr/>
          </p:nvGrpSpPr>
          <p:grpSpPr>
            <a:xfrm>
              <a:off x="2886562" y="2288295"/>
              <a:ext cx="601248" cy="337049"/>
              <a:chOff x="3523102" y="1791568"/>
              <a:chExt cx="6746733" cy="3782104"/>
            </a:xfrm>
            <a:grpFill/>
          </p:grpSpPr>
          <p:sp>
            <p:nvSpPr>
              <p:cNvPr id="169" name="Rectangle 168">
                <a:extLst>
                  <a:ext uri="{FF2B5EF4-FFF2-40B4-BE49-F238E27FC236}">
                    <a16:creationId xmlns:a16="http://schemas.microsoft.com/office/drawing/2014/main" id="{5613F15D-72BC-455E-876E-11B3722FA85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170" name="Freeform 108">
                <a:extLst>
                  <a:ext uri="{FF2B5EF4-FFF2-40B4-BE49-F238E27FC236}">
                    <a16:creationId xmlns:a16="http://schemas.microsoft.com/office/drawing/2014/main" id="{993F1571-051D-4173-BE3A-B1458B7F5E0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171" name="Freeform 109">
                <a:extLst>
                  <a:ext uri="{FF2B5EF4-FFF2-40B4-BE49-F238E27FC236}">
                    <a16:creationId xmlns:a16="http://schemas.microsoft.com/office/drawing/2014/main" id="{45398EEA-8073-48C2-80E9-10B1414D9CA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grpSp>
        <p:sp>
          <p:nvSpPr>
            <p:cNvPr id="167" name="Hexagon 166">
              <a:extLst>
                <a:ext uri="{FF2B5EF4-FFF2-40B4-BE49-F238E27FC236}">
                  <a16:creationId xmlns:a16="http://schemas.microsoft.com/office/drawing/2014/main" id="{B0C2A2C2-30B9-43A2-BD8B-A800C026AB99}"/>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91388" tIns="91388" rIns="34275" bIns="34275"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78" name="Group 177">
            <a:extLst>
              <a:ext uri="{FF2B5EF4-FFF2-40B4-BE49-F238E27FC236}">
                <a16:creationId xmlns:a16="http://schemas.microsoft.com/office/drawing/2014/main" id="{349ADBF8-8BA8-4D8E-B235-A27C2CECFF87}"/>
              </a:ext>
            </a:extLst>
          </p:cNvPr>
          <p:cNvGrpSpPr/>
          <p:nvPr/>
        </p:nvGrpSpPr>
        <p:grpSpPr>
          <a:xfrm>
            <a:off x="7173081" y="3618574"/>
            <a:ext cx="461401" cy="257167"/>
            <a:chOff x="1596268" y="2657736"/>
            <a:chExt cx="601248" cy="337049"/>
          </a:xfrm>
        </p:grpSpPr>
        <p:grpSp>
          <p:nvGrpSpPr>
            <p:cNvPr id="181" name="Group 180">
              <a:extLst>
                <a:ext uri="{FF2B5EF4-FFF2-40B4-BE49-F238E27FC236}">
                  <a16:creationId xmlns:a16="http://schemas.microsoft.com/office/drawing/2014/main" id="{D941F34A-430B-41A4-8FDA-2F806739FD8D}"/>
                </a:ext>
              </a:extLst>
            </p:cNvPr>
            <p:cNvGrpSpPr/>
            <p:nvPr/>
          </p:nvGrpSpPr>
          <p:grpSpPr>
            <a:xfrm>
              <a:off x="1596268" y="2657736"/>
              <a:ext cx="601248" cy="337049"/>
              <a:chOff x="3523102" y="1791568"/>
              <a:chExt cx="6746733" cy="3782104"/>
            </a:xfrm>
            <a:solidFill>
              <a:srgbClr val="00B050"/>
            </a:solidFill>
          </p:grpSpPr>
          <p:sp>
            <p:nvSpPr>
              <p:cNvPr id="183" name="Rectangle 182">
                <a:extLst>
                  <a:ext uri="{FF2B5EF4-FFF2-40B4-BE49-F238E27FC236}">
                    <a16:creationId xmlns:a16="http://schemas.microsoft.com/office/drawing/2014/main" id="{39430BF1-F78A-4733-BFD0-6BE27509F07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184" name="Freeform 92">
                <a:extLst>
                  <a:ext uri="{FF2B5EF4-FFF2-40B4-BE49-F238E27FC236}">
                    <a16:creationId xmlns:a16="http://schemas.microsoft.com/office/drawing/2014/main" id="{28CA88B4-E5EF-4757-ACD9-E770B87D7D9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185" name="Freeform 93">
                <a:extLst>
                  <a:ext uri="{FF2B5EF4-FFF2-40B4-BE49-F238E27FC236}">
                    <a16:creationId xmlns:a16="http://schemas.microsoft.com/office/drawing/2014/main" id="{81BC271E-7982-4BB6-BF70-95BA53E6B27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grpSp>
        <p:sp>
          <p:nvSpPr>
            <p:cNvPr id="182" name="Hexagon 181">
              <a:extLst>
                <a:ext uri="{FF2B5EF4-FFF2-40B4-BE49-F238E27FC236}">
                  <a16:creationId xmlns:a16="http://schemas.microsoft.com/office/drawing/2014/main" id="{F124AD9E-33B6-4AF8-B426-97C025983F8B}"/>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8" tIns="91388" rIns="34275" bIns="34275"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cxnSp>
        <p:nvCxnSpPr>
          <p:cNvPr id="186" name="Straight Arrow Connector 185">
            <a:extLst>
              <a:ext uri="{FF2B5EF4-FFF2-40B4-BE49-F238E27FC236}">
                <a16:creationId xmlns:a16="http://schemas.microsoft.com/office/drawing/2014/main" id="{B0952ABD-8224-4325-95D9-F1EAB4E4BAC2}"/>
              </a:ext>
            </a:extLst>
          </p:cNvPr>
          <p:cNvCxnSpPr>
            <a:cxnSpLocks/>
            <a:stCxn id="169" idx="3"/>
            <a:endCxn id="2052" idx="1"/>
          </p:cNvCxnSpPr>
          <p:nvPr/>
        </p:nvCxnSpPr>
        <p:spPr>
          <a:xfrm flipV="1">
            <a:off x="7737629" y="5340504"/>
            <a:ext cx="510890" cy="154765"/>
          </a:xfrm>
          <a:prstGeom prst="straightConnector1">
            <a:avLst/>
          </a:prstGeom>
          <a:noFill/>
          <a:ln w="12700" cap="flat" cmpd="sng" algn="ctr">
            <a:solidFill>
              <a:sysClr val="windowText" lastClr="000000"/>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766B0310-3E11-4744-B726-1F044A184BB6}"/>
              </a:ext>
            </a:extLst>
          </p:cNvPr>
          <p:cNvCxnSpPr>
            <a:cxnSpLocks/>
          </p:cNvCxnSpPr>
          <p:nvPr/>
        </p:nvCxnSpPr>
        <p:spPr>
          <a:xfrm flipV="1">
            <a:off x="7634480" y="3605848"/>
            <a:ext cx="413785" cy="141683"/>
          </a:xfrm>
          <a:prstGeom prst="straightConnector1">
            <a:avLst/>
          </a:prstGeom>
          <a:noFill/>
          <a:ln w="127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ACB1C19E-FB9E-432B-B996-527A21D62CF8}"/>
              </a:ext>
            </a:extLst>
          </p:cNvPr>
          <p:cNvCxnSpPr>
            <a:cxnSpLocks/>
            <a:stCxn id="365" idx="3"/>
          </p:cNvCxnSpPr>
          <p:nvPr/>
        </p:nvCxnSpPr>
        <p:spPr>
          <a:xfrm>
            <a:off x="7609385" y="3328438"/>
            <a:ext cx="434763" cy="147731"/>
          </a:xfrm>
          <a:prstGeom prst="straightConnector1">
            <a:avLst/>
          </a:prstGeom>
          <a:noFill/>
          <a:ln w="12700" cap="flat" cmpd="sng" algn="ctr">
            <a:solidFill>
              <a:sysClr val="windowText" lastClr="000000"/>
            </a:solidFill>
            <a:prstDash val="solid"/>
            <a:miter lim="800000"/>
            <a:tailEnd type="triangle"/>
          </a:ln>
          <a:effectLst/>
        </p:spPr>
      </p:cxnSp>
      <p:sp>
        <p:nvSpPr>
          <p:cNvPr id="189" name="Rectangle 188">
            <a:extLst>
              <a:ext uri="{FF2B5EF4-FFF2-40B4-BE49-F238E27FC236}">
                <a16:creationId xmlns:a16="http://schemas.microsoft.com/office/drawing/2014/main" id="{C1BBAD43-2B6C-4700-A92C-B40233514AC9}"/>
              </a:ext>
            </a:extLst>
          </p:cNvPr>
          <p:cNvSpPr/>
          <p:nvPr/>
        </p:nvSpPr>
        <p:spPr>
          <a:xfrm>
            <a:off x="8653984" y="5550867"/>
            <a:ext cx="1133935" cy="271554"/>
          </a:xfrm>
          <a:prstGeom prst="rect">
            <a:avLst/>
          </a:prstGeom>
        </p:spPr>
        <p:txBody>
          <a:bodyPr wrap="square">
            <a:spAutoFit/>
          </a:bodyPr>
          <a:lstStyle/>
          <a:p>
            <a:pPr defTabSz="913873">
              <a:defRPr/>
            </a:pPr>
            <a:r>
              <a:rPr lang="en-US" sz="1176" dirty="0">
                <a:solidFill>
                  <a:srgbClr val="505050"/>
                </a:solidFill>
                <a:latin typeface="Segoe UI Light" pitchFamily="34" charset="0"/>
              </a:rPr>
              <a:t>SQL Server DB</a:t>
            </a:r>
          </a:p>
        </p:txBody>
      </p:sp>
      <p:sp>
        <p:nvSpPr>
          <p:cNvPr id="190" name="Flowchart: Magnetic Disk 189">
            <a:extLst>
              <a:ext uri="{FF2B5EF4-FFF2-40B4-BE49-F238E27FC236}">
                <a16:creationId xmlns:a16="http://schemas.microsoft.com/office/drawing/2014/main" id="{C6CDC7A0-DF84-4CF4-86AB-2A942C6F5EBC}"/>
              </a:ext>
            </a:extLst>
          </p:cNvPr>
          <p:cNvSpPr/>
          <p:nvPr/>
        </p:nvSpPr>
        <p:spPr>
          <a:xfrm>
            <a:off x="8418628" y="5539490"/>
            <a:ext cx="249832" cy="275039"/>
          </a:xfrm>
          <a:prstGeom prst="flowChartMagneticDisk">
            <a:avLst/>
          </a:prstGeom>
          <a:solidFill>
            <a:srgbClr val="7F7F7F"/>
          </a:solidFill>
          <a:ln w="15875" cap="flat" cmpd="sng" algn="ctr">
            <a:solidFill>
              <a:sysClr val="window" lastClr="FFFFFF"/>
            </a:solid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3476162B-D57D-409C-8B70-FF045C70FA15}"/>
              </a:ext>
            </a:extLst>
          </p:cNvPr>
          <p:cNvSpPr/>
          <p:nvPr/>
        </p:nvSpPr>
        <p:spPr>
          <a:xfrm>
            <a:off x="8412493" y="2369814"/>
            <a:ext cx="1538664" cy="271554"/>
          </a:xfrm>
          <a:prstGeom prst="rect">
            <a:avLst/>
          </a:prstGeom>
        </p:spPr>
        <p:txBody>
          <a:bodyPr wrap="square">
            <a:spAutoFit/>
          </a:bodyPr>
          <a:lstStyle/>
          <a:p>
            <a:pPr defTabSz="913873">
              <a:defRPr/>
            </a:pPr>
            <a:r>
              <a:rPr lang="en-US" sz="1176" dirty="0">
                <a:solidFill>
                  <a:srgbClr val="505050"/>
                </a:solidFill>
                <a:latin typeface="Segoe UI Light" pitchFamily="34" charset="0"/>
              </a:rPr>
              <a:t>SQL Server db</a:t>
            </a:r>
          </a:p>
        </p:txBody>
      </p:sp>
      <p:sp>
        <p:nvSpPr>
          <p:cNvPr id="139" name="Rectangle 138">
            <a:extLst>
              <a:ext uri="{FF2B5EF4-FFF2-40B4-BE49-F238E27FC236}">
                <a16:creationId xmlns:a16="http://schemas.microsoft.com/office/drawing/2014/main" id="{8215A6B7-AFB5-4EA8-B0AE-AE6D41999376}"/>
              </a:ext>
            </a:extLst>
          </p:cNvPr>
          <p:cNvSpPr/>
          <p:nvPr/>
        </p:nvSpPr>
        <p:spPr>
          <a:xfrm>
            <a:off x="8422412" y="3395912"/>
            <a:ext cx="1538664" cy="271554"/>
          </a:xfrm>
          <a:prstGeom prst="rect">
            <a:avLst/>
          </a:prstGeom>
        </p:spPr>
        <p:txBody>
          <a:bodyPr wrap="square">
            <a:spAutoFit/>
          </a:bodyPr>
          <a:lstStyle/>
          <a:p>
            <a:pPr defTabSz="913873">
              <a:defRPr/>
            </a:pPr>
            <a:r>
              <a:rPr lang="en-US" sz="1176" dirty="0">
                <a:solidFill>
                  <a:srgbClr val="505050"/>
                </a:solidFill>
                <a:latin typeface="Segoe UI Light" pitchFamily="34" charset="0"/>
              </a:rPr>
              <a:t>SQL Server db</a:t>
            </a:r>
          </a:p>
        </p:txBody>
      </p:sp>
      <p:grpSp>
        <p:nvGrpSpPr>
          <p:cNvPr id="144" name="Group 143">
            <a:extLst>
              <a:ext uri="{FF2B5EF4-FFF2-40B4-BE49-F238E27FC236}">
                <a16:creationId xmlns:a16="http://schemas.microsoft.com/office/drawing/2014/main" id="{61E60004-3855-45CA-951E-674DEDA61C87}"/>
              </a:ext>
            </a:extLst>
          </p:cNvPr>
          <p:cNvGrpSpPr/>
          <p:nvPr/>
        </p:nvGrpSpPr>
        <p:grpSpPr>
          <a:xfrm>
            <a:off x="7115916" y="6280494"/>
            <a:ext cx="589345" cy="330376"/>
            <a:chOff x="2886562" y="2288295"/>
            <a:chExt cx="601248" cy="337049"/>
          </a:xfrm>
          <a:solidFill>
            <a:srgbClr val="000000"/>
          </a:solidFill>
        </p:grpSpPr>
        <p:grpSp>
          <p:nvGrpSpPr>
            <p:cNvPr id="145" name="Group 144">
              <a:extLst>
                <a:ext uri="{FF2B5EF4-FFF2-40B4-BE49-F238E27FC236}">
                  <a16:creationId xmlns:a16="http://schemas.microsoft.com/office/drawing/2014/main" id="{F2914C81-0860-44ED-81B1-2149DE445C04}"/>
                </a:ext>
              </a:extLst>
            </p:cNvPr>
            <p:cNvGrpSpPr/>
            <p:nvPr/>
          </p:nvGrpSpPr>
          <p:grpSpPr>
            <a:xfrm>
              <a:off x="2886562" y="2288295"/>
              <a:ext cx="601248" cy="337049"/>
              <a:chOff x="3523102" y="1791568"/>
              <a:chExt cx="6746733" cy="3782104"/>
            </a:xfrm>
            <a:grpFill/>
          </p:grpSpPr>
          <p:sp>
            <p:nvSpPr>
              <p:cNvPr id="149" name="Rectangle 148">
                <a:extLst>
                  <a:ext uri="{FF2B5EF4-FFF2-40B4-BE49-F238E27FC236}">
                    <a16:creationId xmlns:a16="http://schemas.microsoft.com/office/drawing/2014/main" id="{C53263CD-E4BB-4065-990F-768F3F683A8F}"/>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153" name="Freeform 108">
                <a:extLst>
                  <a:ext uri="{FF2B5EF4-FFF2-40B4-BE49-F238E27FC236}">
                    <a16:creationId xmlns:a16="http://schemas.microsoft.com/office/drawing/2014/main" id="{B8D0E89B-C282-4B2E-9548-1D153D5ADC3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154" name="Freeform 109">
                <a:extLst>
                  <a:ext uri="{FF2B5EF4-FFF2-40B4-BE49-F238E27FC236}">
                    <a16:creationId xmlns:a16="http://schemas.microsoft.com/office/drawing/2014/main" id="{F8EF05AB-9F26-4042-9EDA-B66ACA040FC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grpSp>
        <p:sp>
          <p:nvSpPr>
            <p:cNvPr id="148" name="Hexagon 147">
              <a:extLst>
                <a:ext uri="{FF2B5EF4-FFF2-40B4-BE49-F238E27FC236}">
                  <a16:creationId xmlns:a16="http://schemas.microsoft.com/office/drawing/2014/main" id="{733435A0-67CE-4E7C-8945-591F17BE75B7}"/>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91388" tIns="91388" rIns="34275" bIns="34275"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sp>
        <p:nvSpPr>
          <p:cNvPr id="156" name="Rounded Rectangle 66">
            <a:extLst>
              <a:ext uri="{FF2B5EF4-FFF2-40B4-BE49-F238E27FC236}">
                <a16:creationId xmlns:a16="http://schemas.microsoft.com/office/drawing/2014/main" id="{87E88806-1581-4D49-B41F-68B33F6B237A}"/>
              </a:ext>
            </a:extLst>
          </p:cNvPr>
          <p:cNvSpPr/>
          <p:nvPr/>
        </p:nvSpPr>
        <p:spPr bwMode="auto">
          <a:xfrm>
            <a:off x="6669627" y="5966090"/>
            <a:ext cx="3222765" cy="748760"/>
          </a:xfrm>
          <a:prstGeom prst="roundRect">
            <a:avLst/>
          </a:prstGeom>
          <a:noFill/>
          <a:ln w="10795" cap="flat" cmpd="sng" algn="ctr">
            <a:solidFill>
              <a:srgbClr val="404040"/>
            </a:solid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2" name="Straight Arrow Connector 171">
            <a:extLst>
              <a:ext uri="{FF2B5EF4-FFF2-40B4-BE49-F238E27FC236}">
                <a16:creationId xmlns:a16="http://schemas.microsoft.com/office/drawing/2014/main" id="{6043FF69-F778-405D-850E-31684A4D84B9}"/>
              </a:ext>
            </a:extLst>
          </p:cNvPr>
          <p:cNvCxnSpPr>
            <a:cxnSpLocks/>
          </p:cNvCxnSpPr>
          <p:nvPr/>
        </p:nvCxnSpPr>
        <p:spPr>
          <a:xfrm>
            <a:off x="6381707" y="6455350"/>
            <a:ext cx="683023" cy="0"/>
          </a:xfrm>
          <a:prstGeom prst="straightConnector1">
            <a:avLst/>
          </a:prstGeom>
          <a:noFill/>
          <a:ln w="12700" cap="flat" cmpd="sng" algn="ctr">
            <a:solidFill>
              <a:sysClr val="windowText" lastClr="000000"/>
            </a:solidFill>
            <a:prstDash val="solid"/>
            <a:miter lim="800000"/>
            <a:tailEnd type="triangle"/>
          </a:ln>
          <a:effectLst/>
        </p:spPr>
      </p:cxnSp>
      <p:cxnSp>
        <p:nvCxnSpPr>
          <p:cNvPr id="173" name="Straight Arrow Connector 172">
            <a:extLst>
              <a:ext uri="{FF2B5EF4-FFF2-40B4-BE49-F238E27FC236}">
                <a16:creationId xmlns:a16="http://schemas.microsoft.com/office/drawing/2014/main" id="{699FE4A0-BCDC-4D0A-A038-6BE426EF89E3}"/>
              </a:ext>
            </a:extLst>
          </p:cNvPr>
          <p:cNvCxnSpPr>
            <a:cxnSpLocks/>
            <a:endCxn id="177" idx="1"/>
          </p:cNvCxnSpPr>
          <p:nvPr/>
        </p:nvCxnSpPr>
        <p:spPr>
          <a:xfrm>
            <a:off x="7749713" y="6438116"/>
            <a:ext cx="491905" cy="5726"/>
          </a:xfrm>
          <a:prstGeom prst="straightConnector1">
            <a:avLst/>
          </a:prstGeom>
          <a:noFill/>
          <a:ln w="12700" cap="flat" cmpd="sng" algn="ctr">
            <a:solidFill>
              <a:sysClr val="windowText" lastClr="000000"/>
            </a:solidFill>
            <a:prstDash val="solid"/>
            <a:miter lim="800000"/>
            <a:tailEnd type="triangle"/>
          </a:ln>
          <a:effectLst/>
        </p:spPr>
      </p:cxnSp>
      <p:sp>
        <p:nvSpPr>
          <p:cNvPr id="174" name="Rectangle 173">
            <a:extLst>
              <a:ext uri="{FF2B5EF4-FFF2-40B4-BE49-F238E27FC236}">
                <a16:creationId xmlns:a16="http://schemas.microsoft.com/office/drawing/2014/main" id="{D9C25640-E351-4EE3-9187-9B21B1CDB8C1}"/>
              </a:ext>
            </a:extLst>
          </p:cNvPr>
          <p:cNvSpPr/>
          <p:nvPr/>
        </p:nvSpPr>
        <p:spPr>
          <a:xfrm>
            <a:off x="6761865" y="5959352"/>
            <a:ext cx="2235918" cy="331899"/>
          </a:xfrm>
          <a:prstGeom prst="rect">
            <a:avLst/>
          </a:prstGeom>
        </p:spPr>
        <p:txBody>
          <a:bodyPr wrap="none">
            <a:spAutoFit/>
          </a:bodyPr>
          <a:lstStyle/>
          <a:p>
            <a:pPr defTabSz="913873">
              <a:defRPr/>
            </a:pPr>
            <a:r>
              <a:rPr lang="en-US" sz="1568" b="1" dirty="0">
                <a:solidFill>
                  <a:srgbClr val="505050"/>
                </a:solidFill>
                <a:latin typeface="Segoe UI" panose="020B0502040204020203" pitchFamily="34" charset="0"/>
                <a:cs typeface="Segoe UI" panose="020B0502040204020203" pitchFamily="34" charset="0"/>
              </a:rPr>
              <a:t>Location microservice</a:t>
            </a:r>
          </a:p>
        </p:txBody>
      </p:sp>
      <p:sp>
        <p:nvSpPr>
          <p:cNvPr id="175" name="Rectangle 174">
            <a:extLst>
              <a:ext uri="{FF2B5EF4-FFF2-40B4-BE49-F238E27FC236}">
                <a16:creationId xmlns:a16="http://schemas.microsoft.com/office/drawing/2014/main" id="{6EC7018D-0C76-47A9-9D8B-433BEF6AD90C}"/>
              </a:ext>
            </a:extLst>
          </p:cNvPr>
          <p:cNvSpPr/>
          <p:nvPr/>
        </p:nvSpPr>
        <p:spPr>
          <a:xfrm>
            <a:off x="8989771" y="6224632"/>
            <a:ext cx="938120" cy="452590"/>
          </a:xfrm>
          <a:prstGeom prst="rect">
            <a:avLst/>
          </a:prstGeom>
        </p:spPr>
        <p:txBody>
          <a:bodyPr wrap="square">
            <a:spAutoFit/>
          </a:bodyPr>
          <a:lstStyle/>
          <a:p>
            <a:pPr defTabSz="913873">
              <a:defRPr/>
            </a:pPr>
            <a:r>
              <a:rPr lang="en-US" sz="1176" dirty="0">
                <a:solidFill>
                  <a:srgbClr val="505050"/>
                </a:solidFill>
                <a:latin typeface="Segoe UI Light" pitchFamily="34" charset="0"/>
              </a:rPr>
              <a:t>MongoDB / </a:t>
            </a:r>
          </a:p>
          <a:p>
            <a:pPr defTabSz="913873">
              <a:defRPr/>
            </a:pPr>
            <a:r>
              <a:rPr lang="en-US" sz="1176" dirty="0">
                <a:solidFill>
                  <a:srgbClr val="505050"/>
                </a:solidFill>
                <a:latin typeface="Segoe UI Light" pitchFamily="34" charset="0"/>
              </a:rPr>
              <a:t>CosmosDB</a:t>
            </a:r>
          </a:p>
        </p:txBody>
      </p:sp>
      <p:pic>
        <p:nvPicPr>
          <p:cNvPr id="176" name="Picture 2" descr="Image result for Cosmos DB icon">
            <a:extLst>
              <a:ext uri="{FF2B5EF4-FFF2-40B4-BE49-F238E27FC236}">
                <a16:creationId xmlns:a16="http://schemas.microsoft.com/office/drawing/2014/main" id="{D0676159-99D4-4714-BD7B-BE5810107B6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06985" y="6308350"/>
            <a:ext cx="537704" cy="28229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Image result for MongoDB icon">
            <a:extLst>
              <a:ext uri="{FF2B5EF4-FFF2-40B4-BE49-F238E27FC236}">
                <a16:creationId xmlns:a16="http://schemas.microsoft.com/office/drawing/2014/main" id="{4622A951-BD57-45BF-80F2-3CEC0D3AAC6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41618" y="6308349"/>
            <a:ext cx="270984" cy="270984"/>
          </a:xfrm>
          <a:prstGeom prst="rect">
            <a:avLst/>
          </a:prstGeom>
          <a:noFill/>
          <a:extLst>
            <a:ext uri="{909E8E84-426E-40DD-AFC4-6F175D3DCCD1}">
              <a14:hiddenFill xmlns:a14="http://schemas.microsoft.com/office/drawing/2010/main">
                <a:solidFill>
                  <a:srgbClr val="FFFFFF"/>
                </a:solidFill>
              </a14:hiddenFill>
            </a:ext>
          </a:extLst>
        </p:spPr>
      </p:pic>
      <p:cxnSp>
        <p:nvCxnSpPr>
          <p:cNvPr id="191" name="Straight Arrow Connector 190">
            <a:extLst>
              <a:ext uri="{FF2B5EF4-FFF2-40B4-BE49-F238E27FC236}">
                <a16:creationId xmlns:a16="http://schemas.microsoft.com/office/drawing/2014/main" id="{C4F6616A-4AF2-4E49-9ABF-DDFB4A0AD821}"/>
              </a:ext>
            </a:extLst>
          </p:cNvPr>
          <p:cNvCxnSpPr>
            <a:cxnSpLocks/>
            <a:stCxn id="156" idx="3"/>
            <a:endCxn id="37" idx="3"/>
          </p:cNvCxnSpPr>
          <p:nvPr/>
        </p:nvCxnSpPr>
        <p:spPr>
          <a:xfrm flipV="1">
            <a:off x="9892393" y="4903764"/>
            <a:ext cx="808273" cy="1436706"/>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192" name="Picture 191">
            <a:extLst>
              <a:ext uri="{FF2B5EF4-FFF2-40B4-BE49-F238E27FC236}">
                <a16:creationId xmlns:a16="http://schemas.microsoft.com/office/drawing/2014/main" id="{2E250BBD-8F37-4351-A487-30E846421E7B}"/>
              </a:ext>
            </a:extLst>
          </p:cNvPr>
          <p:cNvPicPr>
            <a:picLocks noChangeAspect="1"/>
          </p:cNvPicPr>
          <p:nvPr/>
        </p:nvPicPr>
        <p:blipFill>
          <a:blip r:embed="rId7"/>
          <a:stretch>
            <a:fillRect/>
          </a:stretch>
        </p:blipFill>
        <p:spPr>
          <a:xfrm>
            <a:off x="10017893" y="5716787"/>
            <a:ext cx="243155" cy="190490"/>
          </a:xfrm>
          <a:prstGeom prst="rect">
            <a:avLst/>
          </a:prstGeom>
        </p:spPr>
      </p:pic>
      <p:sp>
        <p:nvSpPr>
          <p:cNvPr id="193" name="Rectangle 192">
            <a:extLst>
              <a:ext uri="{FF2B5EF4-FFF2-40B4-BE49-F238E27FC236}">
                <a16:creationId xmlns:a16="http://schemas.microsoft.com/office/drawing/2014/main" id="{8473D217-C504-40DD-A990-7484C7001C8C}"/>
              </a:ext>
            </a:extLst>
          </p:cNvPr>
          <p:cNvSpPr/>
          <p:nvPr/>
        </p:nvSpPr>
        <p:spPr>
          <a:xfrm>
            <a:off x="6963088" y="3382311"/>
            <a:ext cx="938955" cy="241381"/>
          </a:xfrm>
          <a:prstGeom prst="rect">
            <a:avLst/>
          </a:prstGeom>
        </p:spPr>
        <p:txBody>
          <a:bodyPr wrap="square">
            <a:spAutoFit/>
          </a:bodyPr>
          <a:lstStyle/>
          <a:p>
            <a:pPr defTabSz="913873">
              <a:defRPr/>
            </a:pPr>
            <a:r>
              <a:rPr lang="en-US" sz="980" dirty="0" err="1">
                <a:solidFill>
                  <a:srgbClr val="505050"/>
                </a:solidFill>
                <a:latin typeface="Segoe UI Light" pitchFamily="34" charset="0"/>
              </a:rPr>
              <a:t>Ordering.API</a:t>
            </a:r>
            <a:endParaRPr lang="en-US" sz="980" dirty="0">
              <a:solidFill>
                <a:srgbClr val="505050"/>
              </a:solidFill>
              <a:latin typeface="Segoe UI Light" pitchFamily="34" charset="0"/>
            </a:endParaRPr>
          </a:p>
        </p:txBody>
      </p:sp>
      <p:sp>
        <p:nvSpPr>
          <p:cNvPr id="194" name="Rectangle 193">
            <a:extLst>
              <a:ext uri="{FF2B5EF4-FFF2-40B4-BE49-F238E27FC236}">
                <a16:creationId xmlns:a16="http://schemas.microsoft.com/office/drawing/2014/main" id="{50EF190F-E108-4BE8-AE3C-72B1E1AA2B50}"/>
              </a:ext>
            </a:extLst>
          </p:cNvPr>
          <p:cNvSpPr/>
          <p:nvPr/>
        </p:nvSpPr>
        <p:spPr>
          <a:xfrm>
            <a:off x="6869286" y="3806741"/>
            <a:ext cx="1522086" cy="241381"/>
          </a:xfrm>
          <a:prstGeom prst="rect">
            <a:avLst/>
          </a:prstGeom>
        </p:spPr>
        <p:txBody>
          <a:bodyPr wrap="square">
            <a:spAutoFit/>
          </a:bodyPr>
          <a:lstStyle/>
          <a:p>
            <a:pPr defTabSz="913873">
              <a:defRPr/>
            </a:pPr>
            <a:r>
              <a:rPr lang="en-US" sz="980" dirty="0" err="1">
                <a:solidFill>
                  <a:srgbClr val="505050"/>
                </a:solidFill>
                <a:latin typeface="Segoe UI Light" pitchFamily="34" charset="0"/>
              </a:rPr>
              <a:t>GracePeriod</a:t>
            </a:r>
            <a:r>
              <a:rPr lang="en-US" sz="980" dirty="0">
                <a:solidFill>
                  <a:srgbClr val="505050"/>
                </a:solidFill>
                <a:latin typeface="Segoe UI Light" pitchFamily="34" charset="0"/>
              </a:rPr>
              <a:t> worker Svc.</a:t>
            </a:r>
          </a:p>
        </p:txBody>
      </p:sp>
    </p:spTree>
    <p:extLst>
      <p:ext uri="{BB962C8B-B14F-4D97-AF65-F5344CB8AC3E}">
        <p14:creationId xmlns:p14="http://schemas.microsoft.com/office/powerpoint/2010/main" val="24793777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717451" y="1710852"/>
            <a:ext cx="10981204" cy="4258018"/>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9" name="Rectangle 8"/>
          <p:cNvSpPr/>
          <p:nvPr/>
        </p:nvSpPr>
        <p:spPr>
          <a:xfrm>
            <a:off x="874506" y="96567"/>
            <a:ext cx="10906502" cy="1176733"/>
          </a:xfrm>
          <a:prstGeom prst="rect">
            <a:avLst/>
          </a:prstGeom>
        </p:spPr>
        <p:txBody>
          <a:bodyPr wrap="square">
            <a:spAutoFit/>
          </a:bodyPr>
          <a:lstStyle/>
          <a:p>
            <a:pPr algn="ctr" defTabSz="913873">
              <a:defRPr/>
            </a:pPr>
            <a:r>
              <a:rPr lang="en-US" sz="3529" b="1" kern="0" dirty="0">
                <a:solidFill>
                  <a:sysClr val="windowText" lastClr="000000"/>
                </a:solidFill>
                <a:latin typeface="Segoe UI"/>
              </a:rPr>
              <a:t>Asynchronous Event-Driven communication with an Event Bus</a:t>
            </a:r>
            <a:endParaRPr lang="en-US" sz="3529" kern="0" dirty="0">
              <a:solidFill>
                <a:sysClr val="windowText" lastClr="000000"/>
              </a:solidFill>
              <a:latin typeface="Segoe UI Light"/>
            </a:endParaRPr>
          </a:p>
        </p:txBody>
      </p:sp>
      <p:grpSp>
        <p:nvGrpSpPr>
          <p:cNvPr id="337" name="Group 336"/>
          <p:cNvGrpSpPr/>
          <p:nvPr/>
        </p:nvGrpSpPr>
        <p:grpSpPr>
          <a:xfrm>
            <a:off x="8072988" y="2679001"/>
            <a:ext cx="589345" cy="330376"/>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1388" tIns="91388" rIns="34275" bIns="34275"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354" name="Group 353"/>
          <p:cNvGrpSpPr/>
          <p:nvPr/>
        </p:nvGrpSpPr>
        <p:grpSpPr>
          <a:xfrm>
            <a:off x="8072988" y="4739075"/>
            <a:ext cx="589345" cy="330376"/>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1388" tIns="91388" rIns="34275" bIns="34275"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sp>
        <p:nvSpPr>
          <p:cNvPr id="373" name="Rounded Rectangle 66"/>
          <p:cNvSpPr/>
          <p:nvPr/>
        </p:nvSpPr>
        <p:spPr bwMode="auto">
          <a:xfrm>
            <a:off x="7913007" y="4293400"/>
            <a:ext cx="3593889" cy="968592"/>
          </a:xfrm>
          <a:prstGeom prst="roundRect">
            <a:avLst/>
          </a:prstGeom>
          <a:noFill/>
          <a:ln w="10795" cap="flat" cmpd="sng" algn="ctr">
            <a:solidFill>
              <a:srgbClr val="404040"/>
            </a:solid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0527" y="2518496"/>
            <a:ext cx="658893" cy="658893"/>
          </a:xfrm>
          <a:prstGeom prst="rect">
            <a:avLst/>
          </a:prstGeom>
          <a:noFill/>
          <a:extLst>
            <a:ext uri="{909E8E84-426E-40DD-AFC4-6F175D3DCCD1}">
              <a14:hiddenFill xmlns:a14="http://schemas.microsoft.com/office/drawing/2010/main">
                <a:solidFill>
                  <a:srgbClr val="FFFFFF"/>
                </a:solidFill>
              </a14:hiddenFill>
            </a:ext>
          </a:extLst>
        </p:spPr>
      </p:pic>
      <p:cxnSp>
        <p:nvCxnSpPr>
          <p:cNvPr id="377" name="Straight Arrow Connector 376"/>
          <p:cNvCxnSpPr>
            <a:cxnSpLocks/>
            <a:endCxn id="48" idx="1"/>
          </p:cNvCxnSpPr>
          <p:nvPr/>
        </p:nvCxnSpPr>
        <p:spPr>
          <a:xfrm>
            <a:off x="8674257" y="2840537"/>
            <a:ext cx="616270" cy="7406"/>
          </a:xfrm>
          <a:prstGeom prst="straightConnector1">
            <a:avLst/>
          </a:prstGeom>
          <a:noFill/>
          <a:ln w="12700" cap="flat" cmpd="sng" algn="ctr">
            <a:solidFill>
              <a:sysClr val="windowText" lastClr="000000"/>
            </a:solidFill>
            <a:prstDash val="solid"/>
            <a:miter lim="800000"/>
            <a:tailEnd type="triangle"/>
          </a:ln>
          <a:effectLst/>
        </p:spPr>
      </p:cxnSp>
      <p:sp>
        <p:nvSpPr>
          <p:cNvPr id="73" name="Rectangle 72"/>
          <p:cNvSpPr/>
          <p:nvPr/>
        </p:nvSpPr>
        <p:spPr>
          <a:xfrm>
            <a:off x="10290197" y="4694362"/>
            <a:ext cx="966781" cy="331899"/>
          </a:xfrm>
          <a:prstGeom prst="rect">
            <a:avLst/>
          </a:prstGeom>
        </p:spPr>
        <p:txBody>
          <a:bodyPr wrap="none">
            <a:spAutoFit/>
          </a:bodyPr>
          <a:lstStyle/>
          <a:p>
            <a:pPr defTabSz="913873">
              <a:defRPr/>
            </a:pPr>
            <a:r>
              <a:rPr lang="en-US" sz="1568" dirty="0">
                <a:solidFill>
                  <a:srgbClr val="505050"/>
                </a:solidFill>
                <a:latin typeface="Segoe UI Light" pitchFamily="34" charset="0"/>
              </a:rPr>
              <a:t>Database</a:t>
            </a:r>
          </a:p>
        </p:txBody>
      </p:sp>
      <p:sp>
        <p:nvSpPr>
          <p:cNvPr id="386" name="Rectangle 385"/>
          <p:cNvSpPr/>
          <p:nvPr/>
        </p:nvSpPr>
        <p:spPr>
          <a:xfrm>
            <a:off x="8014275" y="4255107"/>
            <a:ext cx="2284634" cy="331899"/>
          </a:xfrm>
          <a:prstGeom prst="rect">
            <a:avLst/>
          </a:prstGeom>
        </p:spPr>
        <p:txBody>
          <a:bodyPr wrap="none">
            <a:spAutoFit/>
          </a:bodyPr>
          <a:lstStyle/>
          <a:p>
            <a:pPr defTabSz="913873">
              <a:defRPr/>
            </a:pPr>
            <a:r>
              <a:rPr lang="en-US" sz="1568" b="1" dirty="0">
                <a:solidFill>
                  <a:srgbClr val="505050"/>
                </a:solidFill>
                <a:latin typeface="Segoe UI" panose="020B0502040204020203" pitchFamily="34" charset="0"/>
                <a:cs typeface="Segoe UI" panose="020B0502040204020203" pitchFamily="34" charset="0"/>
              </a:rPr>
              <a:t>Ordering Microservice</a:t>
            </a:r>
          </a:p>
        </p:txBody>
      </p:sp>
      <p:sp>
        <p:nvSpPr>
          <p:cNvPr id="389" name="Rounded Rectangle 66"/>
          <p:cNvSpPr/>
          <p:nvPr/>
        </p:nvSpPr>
        <p:spPr bwMode="auto">
          <a:xfrm>
            <a:off x="7913007" y="2244726"/>
            <a:ext cx="3593889" cy="968592"/>
          </a:xfrm>
          <a:prstGeom prst="roundRect">
            <a:avLst/>
          </a:prstGeom>
          <a:noFill/>
          <a:ln w="10795" cap="flat" cmpd="sng" algn="ctr">
            <a:solidFill>
              <a:srgbClr val="404040"/>
            </a:solid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0" name="Rectangle 389"/>
          <p:cNvSpPr/>
          <p:nvPr/>
        </p:nvSpPr>
        <p:spPr>
          <a:xfrm>
            <a:off x="8014275" y="2206433"/>
            <a:ext cx="2060225" cy="331899"/>
          </a:xfrm>
          <a:prstGeom prst="rect">
            <a:avLst/>
          </a:prstGeom>
        </p:spPr>
        <p:txBody>
          <a:bodyPr wrap="none">
            <a:spAutoFit/>
          </a:bodyPr>
          <a:lstStyle/>
          <a:p>
            <a:pPr defTabSz="913873">
              <a:defRPr/>
            </a:pPr>
            <a:r>
              <a:rPr lang="en-US" sz="1568" b="1" dirty="0">
                <a:solidFill>
                  <a:srgbClr val="505050"/>
                </a:solidFill>
                <a:latin typeface="Segoe UI" panose="020B0502040204020203" pitchFamily="34" charset="0"/>
                <a:cs typeface="Segoe UI" panose="020B0502040204020203" pitchFamily="34" charset="0"/>
              </a:rPr>
              <a:t>Basket Microservice</a:t>
            </a:r>
          </a:p>
        </p:txBody>
      </p:sp>
      <p:sp>
        <p:nvSpPr>
          <p:cNvPr id="393" name="Rectangle 392"/>
          <p:cNvSpPr/>
          <p:nvPr/>
        </p:nvSpPr>
        <p:spPr>
          <a:xfrm>
            <a:off x="9918722" y="2550927"/>
            <a:ext cx="1254364" cy="573280"/>
          </a:xfrm>
          <a:prstGeom prst="rect">
            <a:avLst/>
          </a:prstGeom>
        </p:spPr>
        <p:txBody>
          <a:bodyPr wrap="none">
            <a:spAutoFit/>
          </a:bodyPr>
          <a:lstStyle/>
          <a:p>
            <a:pPr defTabSz="913873">
              <a:defRPr/>
            </a:pPr>
            <a:r>
              <a:rPr lang="en-US" sz="1568" dirty="0">
                <a:solidFill>
                  <a:srgbClr val="505050"/>
                </a:solidFill>
                <a:latin typeface="Segoe UI Light" pitchFamily="34" charset="0"/>
              </a:rPr>
              <a:t>Database as </a:t>
            </a:r>
          </a:p>
          <a:p>
            <a:pPr defTabSz="913873">
              <a:defRPr/>
            </a:pPr>
            <a:r>
              <a:rPr lang="en-US" sz="1568" dirty="0">
                <a:solidFill>
                  <a:srgbClr val="505050"/>
                </a:solidFill>
                <a:latin typeface="Segoe UI Light" pitchFamily="34" charset="0"/>
              </a:rPr>
              <a:t>Cache</a:t>
            </a:r>
          </a:p>
        </p:txBody>
      </p:sp>
      <p:sp>
        <p:nvSpPr>
          <p:cNvPr id="398" name="Rectangle 397"/>
          <p:cNvSpPr/>
          <p:nvPr/>
        </p:nvSpPr>
        <p:spPr>
          <a:xfrm>
            <a:off x="8043792" y="5015583"/>
            <a:ext cx="634946" cy="271554"/>
          </a:xfrm>
          <a:prstGeom prst="rect">
            <a:avLst/>
          </a:prstGeom>
        </p:spPr>
        <p:txBody>
          <a:bodyPr wrap="none">
            <a:spAutoFit/>
          </a:bodyPr>
          <a:lstStyle/>
          <a:p>
            <a:pPr defTabSz="913873">
              <a:defRPr/>
            </a:pPr>
            <a:r>
              <a:rPr lang="en-US" sz="1176" dirty="0">
                <a:solidFill>
                  <a:srgbClr val="505050"/>
                </a:solidFill>
                <a:latin typeface="Segoe UI Light" pitchFamily="34" charset="0"/>
              </a:rPr>
              <a:t>Service</a:t>
            </a:r>
          </a:p>
        </p:txBody>
      </p:sp>
      <p:sp>
        <p:nvSpPr>
          <p:cNvPr id="400" name="Rectangle 399"/>
          <p:cNvSpPr/>
          <p:nvPr/>
        </p:nvSpPr>
        <p:spPr>
          <a:xfrm>
            <a:off x="8056506" y="2960417"/>
            <a:ext cx="634946" cy="271554"/>
          </a:xfrm>
          <a:prstGeom prst="rect">
            <a:avLst/>
          </a:prstGeom>
        </p:spPr>
        <p:txBody>
          <a:bodyPr wrap="none">
            <a:spAutoFit/>
          </a:bodyPr>
          <a:lstStyle/>
          <a:p>
            <a:pPr defTabSz="913873">
              <a:defRPr/>
            </a:pPr>
            <a:r>
              <a:rPr lang="en-US" sz="1176" dirty="0">
                <a:solidFill>
                  <a:srgbClr val="505050"/>
                </a:solidFill>
                <a:latin typeface="Segoe UI Light" pitchFamily="34" charset="0"/>
              </a:rPr>
              <a:t>Service</a:t>
            </a:r>
          </a:p>
        </p:txBody>
      </p:sp>
      <p:cxnSp>
        <p:nvCxnSpPr>
          <p:cNvPr id="75" name="Straight Arrow Connector 74"/>
          <p:cNvCxnSpPr>
            <a:cxnSpLocks/>
            <a:stCxn id="91" idx="2"/>
            <a:endCxn id="118" idx="0"/>
          </p:cNvCxnSpPr>
          <p:nvPr/>
        </p:nvCxnSpPr>
        <p:spPr>
          <a:xfrm flipH="1">
            <a:off x="2835947" y="3993331"/>
            <a:ext cx="5278" cy="406443"/>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1224597" y="2892873"/>
            <a:ext cx="3551091" cy="2154792"/>
          </a:xfrm>
          <a:prstGeom prst="roundRect">
            <a:avLst/>
          </a:prstGeom>
          <a:noFill/>
          <a:ln w="10795" cap="flat" cmpd="sng" algn="ctr">
            <a:solidFill>
              <a:srgbClr val="404040"/>
            </a:solidFill>
            <a:prstDash val="lgDash"/>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a:xfrm>
            <a:off x="1428580" y="2882760"/>
            <a:ext cx="2563668" cy="331899"/>
          </a:xfrm>
          <a:prstGeom prst="rect">
            <a:avLst/>
          </a:prstGeom>
        </p:spPr>
        <p:txBody>
          <a:bodyPr wrap="none">
            <a:spAutoFit/>
          </a:bodyPr>
          <a:lstStyle/>
          <a:p>
            <a:pPr defTabSz="913873">
              <a:defRPr/>
            </a:pPr>
            <a:r>
              <a:rPr lang="en-US" sz="1568" b="1" dirty="0">
                <a:solidFill>
                  <a:srgbClr val="505050"/>
                </a:solidFill>
                <a:latin typeface="Segoe UI" panose="020B0502040204020203" pitchFamily="34" charset="0"/>
                <a:cs typeface="Segoe UI" panose="020B0502040204020203" pitchFamily="34" charset="0"/>
              </a:rPr>
              <a:t>User-Profile Microservice</a:t>
            </a:r>
          </a:p>
        </p:txBody>
      </p:sp>
      <p:sp>
        <p:nvSpPr>
          <p:cNvPr id="86" name="Rectangle 85"/>
          <p:cNvSpPr/>
          <p:nvPr/>
        </p:nvSpPr>
        <p:spPr>
          <a:xfrm>
            <a:off x="2147984" y="3187831"/>
            <a:ext cx="1390453" cy="271554"/>
          </a:xfrm>
          <a:prstGeom prst="rect">
            <a:avLst/>
          </a:prstGeom>
        </p:spPr>
        <p:txBody>
          <a:bodyPr wrap="square">
            <a:spAutoFit/>
          </a:bodyPr>
          <a:lstStyle/>
          <a:p>
            <a:pPr algn="ctr" defTabSz="913873">
              <a:defRPr/>
            </a:pPr>
            <a:r>
              <a:rPr lang="en-US" sz="1176" dirty="0">
                <a:solidFill>
                  <a:srgbClr val="505050"/>
                </a:solidFill>
                <a:latin typeface="Segoe UI Light" pitchFamily="34" charset="0"/>
              </a:rPr>
              <a:t>Web API Service</a:t>
            </a:r>
          </a:p>
        </p:txBody>
      </p:sp>
      <p:grpSp>
        <p:nvGrpSpPr>
          <p:cNvPr id="88" name="Group 87"/>
          <p:cNvGrpSpPr>
            <a:grpSpLocks noChangeAspect="1"/>
          </p:cNvGrpSpPr>
          <p:nvPr/>
        </p:nvGrpSpPr>
        <p:grpSpPr>
          <a:xfrm>
            <a:off x="2321447" y="3465559"/>
            <a:ext cx="1039558" cy="582757"/>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1388" tIns="91388" rIns="34275" bIns="34275" rtlCol="0" anchor="b" anchorCtr="0"/>
            <a:lstStyle/>
            <a:p>
              <a:pPr algn="ctr" defTabSz="931690">
                <a:defRPr/>
              </a:pPr>
              <a:endParaRPr lang="en-US" sz="800" kern="0" dirty="0">
                <a:solidFill>
                  <a:sysClr val="windowText" lastClr="000000"/>
                </a:solidFill>
                <a:latin typeface="Segoe UI Light"/>
                <a:ea typeface="Segoe UI" pitchFamily="34" charset="0"/>
                <a:cs typeface="Segoe UI" pitchFamily="34" charset="0"/>
              </a:endParaRPr>
            </a:p>
          </p:txBody>
        </p:sp>
      </p:grpSp>
      <p:grpSp>
        <p:nvGrpSpPr>
          <p:cNvPr id="116" name="Group 115"/>
          <p:cNvGrpSpPr/>
          <p:nvPr/>
        </p:nvGrpSpPr>
        <p:grpSpPr>
          <a:xfrm>
            <a:off x="2305769" y="4342801"/>
            <a:ext cx="1060357" cy="603822"/>
            <a:chOff x="3523102" y="1791568"/>
            <a:chExt cx="6746733" cy="3782104"/>
          </a:xfrm>
          <a:solidFill>
            <a:srgbClr val="C00000"/>
          </a:solidFill>
        </p:grpSpPr>
        <p:sp>
          <p:nvSpPr>
            <p:cNvPr id="118" name="Rectangle 11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sp>
          <p:nvSpPr>
            <p:cNvPr id="119"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sp>
          <p:nvSpPr>
            <p:cNvPr id="120"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grpSp>
      <p:sp>
        <p:nvSpPr>
          <p:cNvPr id="121" name="Flowchart: Magnetic Disk 120"/>
          <p:cNvSpPr/>
          <p:nvPr/>
        </p:nvSpPr>
        <p:spPr>
          <a:xfrm>
            <a:off x="2676607" y="4456728"/>
            <a:ext cx="333209" cy="34111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89630" tIns="89630" rIns="33615" bIns="33615" rtlCol="0" anchor="b" anchorCtr="0"/>
          <a:lstStyle/>
          <a:p>
            <a:pPr algn="ctr" defTabSz="913862">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277745" y="4599601"/>
            <a:ext cx="1017772" cy="567328"/>
            <a:chOff x="3011394" y="2282383"/>
            <a:chExt cx="1038180" cy="578704"/>
          </a:xfrm>
        </p:grpSpPr>
        <p:grpSp>
          <p:nvGrpSpPr>
            <p:cNvPr id="123" name="Group 122"/>
            <p:cNvGrpSpPr/>
            <p:nvPr/>
          </p:nvGrpSpPr>
          <p:grpSpPr>
            <a:xfrm>
              <a:off x="3011394" y="2282383"/>
              <a:ext cx="1038180" cy="578704"/>
              <a:chOff x="3523102" y="1791568"/>
              <a:chExt cx="6746733" cy="3782104"/>
            </a:xfrm>
            <a:solidFill>
              <a:srgbClr val="00B050"/>
            </a:solidFill>
          </p:grpSpPr>
          <p:sp>
            <p:nvSpPr>
              <p:cNvPr id="125" name="Rectangle 12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dirty="0">
                  <a:solidFill>
                    <a:sysClr val="windowText" lastClr="000000"/>
                  </a:solidFill>
                  <a:latin typeface="Segoe UI"/>
                </a:endParaRPr>
              </a:p>
            </p:txBody>
          </p:sp>
          <p:sp>
            <p:nvSpPr>
              <p:cNvPr id="12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sp>
            <p:nvSpPr>
              <p:cNvPr id="12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4923">
                  <a:defRPr/>
                </a:pPr>
                <a:endParaRPr lang="en-US" sz="1729" kern="0">
                  <a:solidFill>
                    <a:sysClr val="windowText" lastClr="000000"/>
                  </a:solidFill>
                  <a:latin typeface="Segoe UI"/>
                </a:endParaRPr>
              </a:p>
            </p:txBody>
          </p:sp>
        </p:grpSp>
        <p:sp>
          <p:nvSpPr>
            <p:cNvPr id="128" name="Flowchart: Magnetic Disk 127"/>
            <p:cNvSpPr/>
            <p:nvPr/>
          </p:nvSpPr>
          <p:spPr>
            <a:xfrm>
              <a:off x="3378692" y="2397757"/>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89630" tIns="89630" rIns="33615" bIns="33615" rtlCol="0" anchor="b" anchorCtr="0"/>
            <a:lstStyle/>
            <a:p>
              <a:pPr algn="ctr" defTabSz="913862">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9" name="Straight Arrow Connector 128"/>
          <p:cNvCxnSpPr>
            <a:cxnSpLocks/>
          </p:cNvCxnSpPr>
          <p:nvPr/>
        </p:nvCxnSpPr>
        <p:spPr>
          <a:xfrm>
            <a:off x="8683762" y="4889651"/>
            <a:ext cx="603445" cy="8248"/>
          </a:xfrm>
          <a:prstGeom prst="straightConnector1">
            <a:avLst/>
          </a:prstGeom>
          <a:noFill/>
          <a:ln w="12700" cap="flat" cmpd="sng" algn="ctr">
            <a:solidFill>
              <a:sysClr val="windowText" lastClr="000000"/>
            </a:solidFill>
            <a:prstDash val="solid"/>
            <a:miter lim="800000"/>
            <a:tailEnd type="triangle"/>
          </a:ln>
          <a:effectLst/>
        </p:spPr>
      </p:cxnSp>
      <p:sp>
        <p:nvSpPr>
          <p:cNvPr id="131" name="Rectangle 130"/>
          <p:cNvSpPr/>
          <p:nvPr/>
        </p:nvSpPr>
        <p:spPr>
          <a:xfrm>
            <a:off x="1557363" y="4506142"/>
            <a:ext cx="768773" cy="271554"/>
          </a:xfrm>
          <a:prstGeom prst="rect">
            <a:avLst/>
          </a:prstGeom>
        </p:spPr>
        <p:txBody>
          <a:bodyPr wrap="none">
            <a:spAutoFit/>
          </a:bodyPr>
          <a:lstStyle/>
          <a:p>
            <a:pPr defTabSz="913873">
              <a:defRPr/>
            </a:pPr>
            <a:r>
              <a:rPr lang="en-US" sz="1176" dirty="0">
                <a:solidFill>
                  <a:srgbClr val="505050"/>
                </a:solidFill>
                <a:latin typeface="Segoe UI Light" pitchFamily="34" charset="0"/>
              </a:rPr>
              <a:t>Database</a:t>
            </a:r>
          </a:p>
        </p:txBody>
      </p:sp>
      <p:cxnSp>
        <p:nvCxnSpPr>
          <p:cNvPr id="137" name="Straight Arrow Connector 136"/>
          <p:cNvCxnSpPr>
            <a:cxnSpLocks/>
          </p:cNvCxnSpPr>
          <p:nvPr/>
        </p:nvCxnSpPr>
        <p:spPr>
          <a:xfrm>
            <a:off x="886633" y="3740864"/>
            <a:ext cx="1361642" cy="1"/>
          </a:xfrm>
          <a:prstGeom prst="straightConnector1">
            <a:avLst/>
          </a:prstGeom>
          <a:noFill/>
          <a:ln w="12700" cap="flat" cmpd="sng" algn="ctr">
            <a:solidFill>
              <a:sysClr val="windowText" lastClr="000000"/>
            </a:solidFill>
            <a:prstDash val="solid"/>
            <a:miter lim="800000"/>
            <a:tailEnd type="triangle"/>
          </a:ln>
          <a:effectLst/>
        </p:spPr>
      </p:cxnSp>
      <p:sp>
        <p:nvSpPr>
          <p:cNvPr id="103" name="Rectangle 102"/>
          <p:cNvSpPr/>
          <p:nvPr/>
        </p:nvSpPr>
        <p:spPr>
          <a:xfrm>
            <a:off x="886633" y="1802193"/>
            <a:ext cx="1180064" cy="392245"/>
          </a:xfrm>
          <a:prstGeom prst="rect">
            <a:avLst/>
          </a:prstGeom>
        </p:spPr>
        <p:txBody>
          <a:bodyPr wrap="none">
            <a:spAutoFit/>
          </a:bodyPr>
          <a:lstStyle/>
          <a:p>
            <a:pPr defTabSz="913873">
              <a:defRPr/>
            </a:pPr>
            <a:r>
              <a:rPr lang="en-US" sz="1961" b="1" dirty="0">
                <a:solidFill>
                  <a:srgbClr val="505050"/>
                </a:solidFill>
                <a:latin typeface="Segoe UI" panose="020B0502040204020203" pitchFamily="34" charset="0"/>
                <a:cs typeface="Segoe UI" panose="020B0502040204020203" pitchFamily="34" charset="0"/>
              </a:rPr>
              <a:t>Backend</a:t>
            </a:r>
          </a:p>
        </p:txBody>
      </p:sp>
      <p:cxnSp>
        <p:nvCxnSpPr>
          <p:cNvPr id="104" name="Straight Arrow Connector 103"/>
          <p:cNvCxnSpPr>
            <a:cxnSpLocks/>
            <a:endCxn id="6" idx="1"/>
          </p:cNvCxnSpPr>
          <p:nvPr/>
        </p:nvCxnSpPr>
        <p:spPr>
          <a:xfrm>
            <a:off x="3121714" y="3730826"/>
            <a:ext cx="1779054" cy="10038"/>
          </a:xfrm>
          <a:prstGeom prst="straightConnector1">
            <a:avLst/>
          </a:prstGeom>
          <a:noFill/>
          <a:ln w="12700" cap="flat" cmpd="sng" algn="ctr">
            <a:solidFill>
              <a:sysClr val="windowText" lastClr="000000"/>
            </a:solidFill>
            <a:prstDash val="solid"/>
            <a:miter lim="800000"/>
            <a:tailEnd type="triangle"/>
          </a:ln>
          <a:effectLst/>
        </p:spPr>
      </p:cxnSp>
      <p:sp>
        <p:nvSpPr>
          <p:cNvPr id="109" name="Rectangle 108"/>
          <p:cNvSpPr/>
          <p:nvPr/>
        </p:nvSpPr>
        <p:spPr>
          <a:xfrm>
            <a:off x="3286165" y="3697866"/>
            <a:ext cx="1563672" cy="452590"/>
          </a:xfrm>
          <a:prstGeom prst="rect">
            <a:avLst/>
          </a:prstGeom>
        </p:spPr>
        <p:txBody>
          <a:bodyPr wrap="square">
            <a:spAutoFit/>
          </a:bodyPr>
          <a:lstStyle/>
          <a:p>
            <a:pPr algn="ctr" defTabSz="914367">
              <a:defRPr/>
            </a:pPr>
            <a:r>
              <a:rPr lang="en-US" sz="1176" b="1" dirty="0">
                <a:solidFill>
                  <a:srgbClr val="505050"/>
                </a:solidFill>
                <a:latin typeface="Segoe UI" panose="020B0502040204020203" pitchFamily="34" charset="0"/>
                <a:cs typeface="Segoe UI" panose="020B0502040204020203" pitchFamily="34" charset="0"/>
              </a:rPr>
              <a:t>UserUpdated event </a:t>
            </a:r>
          </a:p>
          <a:p>
            <a:pPr algn="ctr" defTabSz="914367">
              <a:defRPr/>
            </a:pPr>
            <a:r>
              <a:rPr lang="en-US" sz="1176" b="1" dirty="0">
                <a:solidFill>
                  <a:srgbClr val="505050"/>
                </a:solidFill>
                <a:latin typeface="Segoe UI" panose="020B0502040204020203" pitchFamily="34" charset="0"/>
                <a:cs typeface="Segoe UI" panose="020B0502040204020203" pitchFamily="34" charset="0"/>
              </a:rPr>
              <a:t>(Publish Action)</a:t>
            </a:r>
          </a:p>
        </p:txBody>
      </p:sp>
      <p:sp>
        <p:nvSpPr>
          <p:cNvPr id="6" name="Cylinder 5"/>
          <p:cNvSpPr/>
          <p:nvPr/>
        </p:nvSpPr>
        <p:spPr bwMode="auto">
          <a:xfrm rot="16200000">
            <a:off x="5929700" y="2448679"/>
            <a:ext cx="526507" cy="2584371"/>
          </a:xfrm>
          <a:prstGeom prst="can">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11" name="Picture 10"/>
          <p:cNvPicPr>
            <a:picLocks noChangeAspect="1"/>
          </p:cNvPicPr>
          <p:nvPr/>
        </p:nvPicPr>
        <p:blipFill>
          <a:blip r:embed="rId4"/>
          <a:stretch>
            <a:fillRect/>
          </a:stretch>
        </p:blipFill>
        <p:spPr>
          <a:xfrm>
            <a:off x="3911337" y="3465262"/>
            <a:ext cx="288924" cy="226346"/>
          </a:xfrm>
          <a:prstGeom prst="rect">
            <a:avLst/>
          </a:prstGeom>
        </p:spPr>
      </p:pic>
      <p:sp>
        <p:nvSpPr>
          <p:cNvPr id="12" name="Rectangle 11"/>
          <p:cNvSpPr/>
          <p:nvPr/>
        </p:nvSpPr>
        <p:spPr>
          <a:xfrm>
            <a:off x="4972297" y="3433637"/>
            <a:ext cx="2528843" cy="573280"/>
          </a:xfrm>
          <a:prstGeom prst="rect">
            <a:avLst/>
          </a:prstGeom>
        </p:spPr>
        <p:txBody>
          <a:bodyPr wrap="none">
            <a:spAutoFit/>
          </a:bodyPr>
          <a:lstStyle/>
          <a:p>
            <a:pPr algn="ctr" defTabSz="913873">
              <a:defRPr/>
            </a:pPr>
            <a:r>
              <a:rPr lang="en-US" sz="1568" dirty="0">
                <a:solidFill>
                  <a:srgbClr val="505050"/>
                </a:solidFill>
                <a:latin typeface="Segoe UI Light" pitchFamily="34" charset="0"/>
              </a:rPr>
              <a:t>Event Bus</a:t>
            </a:r>
          </a:p>
          <a:p>
            <a:pPr algn="ctr" defTabSz="913873">
              <a:defRPr/>
            </a:pPr>
            <a:r>
              <a:rPr lang="en-US" sz="1568" dirty="0">
                <a:solidFill>
                  <a:srgbClr val="505050"/>
                </a:solidFill>
                <a:latin typeface="Segoe UI Light" pitchFamily="34" charset="0"/>
              </a:rPr>
              <a:t>(Publish/Subscribe Channel)</a:t>
            </a:r>
          </a:p>
        </p:txBody>
      </p:sp>
      <p:cxnSp>
        <p:nvCxnSpPr>
          <p:cNvPr id="114" name="Straight Arrow Connector 113"/>
          <p:cNvCxnSpPr>
            <a:cxnSpLocks/>
            <a:stCxn id="6" idx="3"/>
          </p:cNvCxnSpPr>
          <p:nvPr/>
        </p:nvCxnSpPr>
        <p:spPr>
          <a:xfrm flipV="1">
            <a:off x="7485139" y="3187831"/>
            <a:ext cx="445262" cy="553033"/>
          </a:xfrm>
          <a:prstGeom prst="straightConnector1">
            <a:avLst/>
          </a:prstGeom>
          <a:noFill/>
          <a:ln w="12700" cap="flat" cmpd="sng" algn="ctr">
            <a:solidFill>
              <a:sysClr val="windowText" lastClr="000000"/>
            </a:solidFill>
            <a:prstDash val="solid"/>
            <a:miter lim="800000"/>
            <a:tailEnd type="triangle"/>
          </a:ln>
          <a:effectLst/>
        </p:spPr>
      </p:cxnSp>
      <p:cxnSp>
        <p:nvCxnSpPr>
          <p:cNvPr id="117" name="Straight Arrow Connector 116"/>
          <p:cNvCxnSpPr>
            <a:cxnSpLocks/>
            <a:stCxn id="6" idx="3"/>
          </p:cNvCxnSpPr>
          <p:nvPr/>
        </p:nvCxnSpPr>
        <p:spPr>
          <a:xfrm>
            <a:off x="7485139" y="3740863"/>
            <a:ext cx="445262" cy="60193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p:cNvSpPr/>
          <p:nvPr/>
        </p:nvSpPr>
        <p:spPr>
          <a:xfrm>
            <a:off x="1315067" y="3501674"/>
            <a:ext cx="1071334" cy="452590"/>
          </a:xfrm>
          <a:prstGeom prst="rect">
            <a:avLst/>
          </a:prstGeom>
        </p:spPr>
        <p:txBody>
          <a:bodyPr wrap="square">
            <a:spAutoFit/>
          </a:bodyPr>
          <a:lstStyle/>
          <a:p>
            <a:pPr defTabSz="914367">
              <a:defRPr/>
            </a:pPr>
            <a:r>
              <a:rPr lang="en-US" sz="1176" b="1" dirty="0">
                <a:solidFill>
                  <a:srgbClr val="505050"/>
                </a:solidFill>
                <a:latin typeface="Segoe UI" panose="020B0502040204020203" pitchFamily="34" charset="0"/>
                <a:cs typeface="Segoe UI" panose="020B0502040204020203" pitchFamily="34" charset="0"/>
              </a:rPr>
              <a:t>UpdateUser </a:t>
            </a:r>
          </a:p>
          <a:p>
            <a:pPr defTabSz="914367">
              <a:defRPr/>
            </a:pPr>
            <a:r>
              <a:rPr lang="en-US" sz="1176" b="1" dirty="0">
                <a:solidFill>
                  <a:srgbClr val="505050"/>
                </a:solidFill>
                <a:latin typeface="Segoe UI" panose="020B0502040204020203" pitchFamily="34" charset="0"/>
                <a:cs typeface="Segoe UI" panose="020B0502040204020203" pitchFamily="34" charset="0"/>
              </a:rPr>
              <a:t>command</a:t>
            </a:r>
          </a:p>
        </p:txBody>
      </p:sp>
      <p:pic>
        <p:nvPicPr>
          <p:cNvPr id="145" name="Picture 144"/>
          <p:cNvPicPr>
            <a:picLocks noChangeAspect="1"/>
          </p:cNvPicPr>
          <p:nvPr/>
        </p:nvPicPr>
        <p:blipFill>
          <a:blip r:embed="rId4"/>
          <a:stretch>
            <a:fillRect/>
          </a:stretch>
        </p:blipFill>
        <p:spPr>
          <a:xfrm>
            <a:off x="7843520" y="3312287"/>
            <a:ext cx="288924" cy="226346"/>
          </a:xfrm>
          <a:prstGeom prst="rect">
            <a:avLst/>
          </a:prstGeom>
        </p:spPr>
      </p:pic>
      <p:pic>
        <p:nvPicPr>
          <p:cNvPr id="146" name="Picture 145"/>
          <p:cNvPicPr>
            <a:picLocks noChangeAspect="1"/>
          </p:cNvPicPr>
          <p:nvPr/>
        </p:nvPicPr>
        <p:blipFill>
          <a:blip r:embed="rId4"/>
          <a:stretch>
            <a:fillRect/>
          </a:stretch>
        </p:blipFill>
        <p:spPr>
          <a:xfrm>
            <a:off x="7840756" y="3943095"/>
            <a:ext cx="288924" cy="226346"/>
          </a:xfrm>
          <a:prstGeom prst="rect">
            <a:avLst/>
          </a:prstGeom>
        </p:spPr>
      </p:pic>
      <p:sp>
        <p:nvSpPr>
          <p:cNvPr id="147" name="Rectangle 146"/>
          <p:cNvSpPr/>
          <p:nvPr/>
        </p:nvSpPr>
        <p:spPr>
          <a:xfrm>
            <a:off x="8093431" y="3281842"/>
            <a:ext cx="3413465" cy="271554"/>
          </a:xfrm>
          <a:prstGeom prst="rect">
            <a:avLst/>
          </a:prstGeom>
        </p:spPr>
        <p:txBody>
          <a:bodyPr wrap="square">
            <a:spAutoFit/>
          </a:bodyPr>
          <a:lstStyle/>
          <a:p>
            <a:pPr defTabSz="914367">
              <a:defRPr/>
            </a:pPr>
            <a:r>
              <a:rPr lang="en-US" sz="1176" b="1" dirty="0">
                <a:solidFill>
                  <a:srgbClr val="505050"/>
                </a:solidFill>
                <a:latin typeface="Segoe UI" panose="020B0502040204020203" pitchFamily="34" charset="0"/>
                <a:cs typeface="Segoe UI" panose="020B0502040204020203" pitchFamily="34" charset="0"/>
              </a:rPr>
              <a:t>UserUpdated event </a:t>
            </a:r>
            <a:r>
              <a:rPr lang="en-US" sz="1176" b="1" dirty="0">
                <a:solidFill>
                  <a:srgbClr val="505050"/>
                </a:solidFill>
                <a:latin typeface="Segoe UI" panose="020B0502040204020203" pitchFamily="34" charset="0"/>
                <a:cs typeface="Segoe UI" panose="020B0502040204020203" pitchFamily="34" charset="0"/>
                <a:sym typeface="Wingdings" panose="05000000000000000000" pitchFamily="2" charset="2"/>
              </a:rPr>
              <a:t> Buyer info </a:t>
            </a:r>
            <a:r>
              <a:rPr lang="en-US" sz="1176" b="1" dirty="0">
                <a:solidFill>
                  <a:srgbClr val="505050"/>
                </a:solidFill>
                <a:latin typeface="Segoe UI" panose="020B0502040204020203" pitchFamily="34" charset="0"/>
                <a:cs typeface="Segoe UI" panose="020B0502040204020203" pitchFamily="34" charset="0"/>
              </a:rPr>
              <a:t> </a:t>
            </a:r>
          </a:p>
        </p:txBody>
      </p:sp>
      <p:sp>
        <p:nvSpPr>
          <p:cNvPr id="149" name="Rectangle 148"/>
          <p:cNvSpPr/>
          <p:nvPr/>
        </p:nvSpPr>
        <p:spPr>
          <a:xfrm>
            <a:off x="8093431" y="3917429"/>
            <a:ext cx="3413465" cy="271554"/>
          </a:xfrm>
          <a:prstGeom prst="rect">
            <a:avLst/>
          </a:prstGeom>
        </p:spPr>
        <p:txBody>
          <a:bodyPr wrap="square">
            <a:spAutoFit/>
          </a:bodyPr>
          <a:lstStyle/>
          <a:p>
            <a:pPr defTabSz="914367">
              <a:defRPr/>
            </a:pPr>
            <a:r>
              <a:rPr lang="en-US" sz="1176" b="1" dirty="0">
                <a:solidFill>
                  <a:srgbClr val="505050"/>
                </a:solidFill>
                <a:latin typeface="Segoe UI" panose="020B0502040204020203" pitchFamily="34" charset="0"/>
                <a:cs typeface="Segoe UI" panose="020B0502040204020203" pitchFamily="34" charset="0"/>
              </a:rPr>
              <a:t>UserUpdated event </a:t>
            </a:r>
            <a:r>
              <a:rPr lang="en-US" sz="1176" b="1" dirty="0">
                <a:solidFill>
                  <a:srgbClr val="505050"/>
                </a:solidFill>
                <a:latin typeface="Segoe UI" panose="020B0502040204020203" pitchFamily="34" charset="0"/>
                <a:cs typeface="Segoe UI" panose="020B0502040204020203" pitchFamily="34" charset="0"/>
                <a:sym typeface="Wingdings" panose="05000000000000000000" pitchFamily="2" charset="2"/>
              </a:rPr>
              <a:t> Buyer info </a:t>
            </a:r>
            <a:r>
              <a:rPr lang="en-US" sz="1176" b="1" dirty="0">
                <a:solidFill>
                  <a:srgbClr val="505050"/>
                </a:solidFill>
                <a:latin typeface="Segoe UI" panose="020B0502040204020203" pitchFamily="34" charset="0"/>
                <a:cs typeface="Segoe UI" panose="020B0502040204020203" pitchFamily="34" charset="0"/>
              </a:rPr>
              <a:t> </a:t>
            </a:r>
          </a:p>
        </p:txBody>
      </p:sp>
      <p:sp>
        <p:nvSpPr>
          <p:cNvPr id="46" name="Rectangle 45"/>
          <p:cNvSpPr/>
          <p:nvPr/>
        </p:nvSpPr>
        <p:spPr>
          <a:xfrm>
            <a:off x="1847468" y="5525617"/>
            <a:ext cx="8939019" cy="362072"/>
          </a:xfrm>
          <a:prstGeom prst="rect">
            <a:avLst/>
          </a:prstGeom>
        </p:spPr>
        <p:txBody>
          <a:bodyPr wrap="none">
            <a:spAutoFit/>
          </a:bodyPr>
          <a:lstStyle/>
          <a:p>
            <a:pPr defTabSz="913873">
              <a:defRPr/>
            </a:pPr>
            <a:r>
              <a:rPr lang="en-US" sz="1765" dirty="0">
                <a:solidFill>
                  <a:srgbClr val="505050"/>
                </a:solidFill>
                <a:latin typeface="Segoe UI Light" pitchFamily="34" charset="0"/>
              </a:rPr>
              <a:t>Eventual consistency across microservices’ data based on event-driven </a:t>
            </a:r>
            <a:r>
              <a:rPr lang="en-US" sz="1765" dirty="0" err="1">
                <a:solidFill>
                  <a:srgbClr val="505050"/>
                </a:solidFill>
                <a:latin typeface="Segoe UI Light" pitchFamily="34" charset="0"/>
              </a:rPr>
              <a:t>async</a:t>
            </a:r>
            <a:r>
              <a:rPr lang="en-US" sz="1765" dirty="0">
                <a:solidFill>
                  <a:srgbClr val="505050"/>
                </a:solidFill>
                <a:latin typeface="Segoe UI Light" pitchFamily="34" charset="0"/>
              </a:rPr>
              <a:t> communication</a:t>
            </a:r>
          </a:p>
        </p:txBody>
      </p:sp>
      <p:sp>
        <p:nvSpPr>
          <p:cNvPr id="4" name="Flowchart: Connector 3"/>
          <p:cNvSpPr/>
          <p:nvPr/>
        </p:nvSpPr>
        <p:spPr bwMode="auto">
          <a:xfrm>
            <a:off x="1643030" y="3213545"/>
            <a:ext cx="332435" cy="325828"/>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b="1" dirty="0">
                <a:gradFill>
                  <a:gsLst>
                    <a:gs pos="5439">
                      <a:srgbClr val="F8F8F8"/>
                    </a:gs>
                    <a:gs pos="10000">
                      <a:srgbClr val="F8F8F8"/>
                    </a:gs>
                  </a:gsLst>
                  <a:lin ang="5400000" scaled="0"/>
                </a:gradFill>
                <a:latin typeface="Segoe UI"/>
              </a:rPr>
              <a:t>1</a:t>
            </a:r>
          </a:p>
        </p:txBody>
      </p:sp>
      <p:sp>
        <p:nvSpPr>
          <p:cNvPr id="66" name="Flowchart: Connector 65"/>
          <p:cNvSpPr/>
          <p:nvPr/>
        </p:nvSpPr>
        <p:spPr bwMode="auto">
          <a:xfrm>
            <a:off x="3578903" y="3217182"/>
            <a:ext cx="332435" cy="325828"/>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b="1" dirty="0">
                <a:gradFill>
                  <a:gsLst>
                    <a:gs pos="5439">
                      <a:srgbClr val="F8F8F8"/>
                    </a:gs>
                    <a:gs pos="10000">
                      <a:srgbClr val="F8F8F8"/>
                    </a:gs>
                  </a:gsLst>
                  <a:lin ang="5400000" scaled="0"/>
                </a:gradFill>
                <a:latin typeface="Segoe UI"/>
              </a:rPr>
              <a:t>3</a:t>
            </a:r>
          </a:p>
        </p:txBody>
      </p:sp>
      <p:sp>
        <p:nvSpPr>
          <p:cNvPr id="67" name="Flowchart: Connector 66"/>
          <p:cNvSpPr/>
          <p:nvPr/>
        </p:nvSpPr>
        <p:spPr bwMode="auto">
          <a:xfrm>
            <a:off x="2479261" y="4026617"/>
            <a:ext cx="332435" cy="325828"/>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b="1" dirty="0">
                <a:gradFill>
                  <a:gsLst>
                    <a:gs pos="5439">
                      <a:srgbClr val="F8F8F8"/>
                    </a:gs>
                    <a:gs pos="10000">
                      <a:srgbClr val="F8F8F8"/>
                    </a:gs>
                  </a:gsLst>
                  <a:lin ang="5400000" scaled="0"/>
                </a:gradFill>
                <a:latin typeface="Segoe UI"/>
              </a:rPr>
              <a:t>2</a:t>
            </a:r>
          </a:p>
        </p:txBody>
      </p:sp>
      <p:sp>
        <p:nvSpPr>
          <p:cNvPr id="68" name="Flowchart: Connector 67"/>
          <p:cNvSpPr/>
          <p:nvPr/>
        </p:nvSpPr>
        <p:spPr bwMode="auto">
          <a:xfrm>
            <a:off x="7573420" y="3576926"/>
            <a:ext cx="332435" cy="325828"/>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b="1" dirty="0">
                <a:gradFill>
                  <a:gsLst>
                    <a:gs pos="5439">
                      <a:srgbClr val="F8F8F8"/>
                    </a:gs>
                    <a:gs pos="10000">
                      <a:srgbClr val="F8F8F8"/>
                    </a:gs>
                  </a:gsLst>
                  <a:lin ang="5400000" scaled="0"/>
                </a:gradFill>
                <a:latin typeface="Segoe UI"/>
              </a:rPr>
              <a:t>4</a:t>
            </a:r>
          </a:p>
        </p:txBody>
      </p:sp>
      <p:sp>
        <p:nvSpPr>
          <p:cNvPr id="69" name="Rectangle 68"/>
          <p:cNvSpPr/>
          <p:nvPr/>
        </p:nvSpPr>
        <p:spPr>
          <a:xfrm>
            <a:off x="2808324" y="4072244"/>
            <a:ext cx="850491" cy="271554"/>
          </a:xfrm>
          <a:prstGeom prst="rect">
            <a:avLst/>
          </a:prstGeom>
        </p:spPr>
        <p:txBody>
          <a:bodyPr wrap="none">
            <a:spAutoFit/>
          </a:bodyPr>
          <a:lstStyle/>
          <a:p>
            <a:pPr defTabSz="913873">
              <a:defRPr/>
            </a:pPr>
            <a:r>
              <a:rPr lang="en-US" sz="1176" dirty="0">
                <a:solidFill>
                  <a:srgbClr val="505050"/>
                </a:solidFill>
                <a:latin typeface="Segoe UI Light" pitchFamily="34" charset="0"/>
              </a:rPr>
              <a:t>DB update</a:t>
            </a:r>
          </a:p>
        </p:txBody>
      </p:sp>
      <p:sp>
        <p:nvSpPr>
          <p:cNvPr id="3" name="Rectangle 2"/>
          <p:cNvSpPr/>
          <p:nvPr/>
        </p:nvSpPr>
        <p:spPr bwMode="auto">
          <a:xfrm>
            <a:off x="4972296" y="4072244"/>
            <a:ext cx="2468341" cy="327530"/>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70" name="Rectangle 69"/>
          <p:cNvSpPr/>
          <p:nvPr/>
        </p:nvSpPr>
        <p:spPr bwMode="auto">
          <a:xfrm>
            <a:off x="4974815" y="4461111"/>
            <a:ext cx="2468341" cy="316585"/>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71" name="Rectangle 70"/>
          <p:cNvSpPr/>
          <p:nvPr/>
        </p:nvSpPr>
        <p:spPr>
          <a:xfrm>
            <a:off x="4964950" y="4100232"/>
            <a:ext cx="2510889" cy="271554"/>
          </a:xfrm>
          <a:prstGeom prst="rect">
            <a:avLst/>
          </a:prstGeom>
        </p:spPr>
        <p:txBody>
          <a:bodyPr wrap="square">
            <a:spAutoFit/>
          </a:bodyPr>
          <a:lstStyle/>
          <a:p>
            <a:pPr algn="ctr" defTabSz="914367">
              <a:defRPr/>
            </a:pPr>
            <a:r>
              <a:rPr lang="en-US" sz="1176" b="1" dirty="0">
                <a:solidFill>
                  <a:srgbClr val="FFFFFF"/>
                </a:solidFill>
                <a:latin typeface="Segoe UI" panose="020B0502040204020203" pitchFamily="34" charset="0"/>
                <a:cs typeface="Segoe UI" panose="020B0502040204020203" pitchFamily="34" charset="0"/>
              </a:rPr>
              <a:t>Event Bus Abstractions/Interface</a:t>
            </a:r>
          </a:p>
        </p:txBody>
      </p:sp>
      <p:sp>
        <p:nvSpPr>
          <p:cNvPr id="72" name="Rectangle 71"/>
          <p:cNvSpPr/>
          <p:nvPr/>
        </p:nvSpPr>
        <p:spPr>
          <a:xfrm>
            <a:off x="4976628" y="4484213"/>
            <a:ext cx="2510889" cy="271554"/>
          </a:xfrm>
          <a:prstGeom prst="rect">
            <a:avLst/>
          </a:prstGeom>
        </p:spPr>
        <p:txBody>
          <a:bodyPr wrap="square">
            <a:spAutoFit/>
          </a:bodyPr>
          <a:lstStyle/>
          <a:p>
            <a:pPr algn="ctr" defTabSz="914367">
              <a:defRPr/>
            </a:pPr>
            <a:r>
              <a:rPr lang="en-US" sz="1176" b="1" dirty="0">
                <a:solidFill>
                  <a:srgbClr val="FFFFFF"/>
                </a:solidFill>
                <a:latin typeface="Segoe UI" panose="020B0502040204020203" pitchFamily="34" charset="0"/>
                <a:cs typeface="Segoe UI" panose="020B0502040204020203" pitchFamily="34" charset="0"/>
              </a:rPr>
              <a:t>Event Bus Implementations</a:t>
            </a:r>
          </a:p>
        </p:txBody>
      </p:sp>
      <p:sp>
        <p:nvSpPr>
          <p:cNvPr id="74" name="Rectangle 73"/>
          <p:cNvSpPr/>
          <p:nvPr/>
        </p:nvSpPr>
        <p:spPr bwMode="auto">
          <a:xfrm>
            <a:off x="4972297" y="4771442"/>
            <a:ext cx="787780" cy="654988"/>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78" name="Rectangle 77"/>
          <p:cNvSpPr/>
          <p:nvPr/>
        </p:nvSpPr>
        <p:spPr bwMode="auto">
          <a:xfrm>
            <a:off x="5820684" y="4770246"/>
            <a:ext cx="799005" cy="654988"/>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79" name="Rectangle 78"/>
          <p:cNvSpPr/>
          <p:nvPr/>
        </p:nvSpPr>
        <p:spPr bwMode="auto">
          <a:xfrm>
            <a:off x="6680088" y="4770246"/>
            <a:ext cx="763068" cy="654988"/>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80" name="Rectangle 79"/>
          <p:cNvSpPr/>
          <p:nvPr/>
        </p:nvSpPr>
        <p:spPr>
          <a:xfrm>
            <a:off x="4909424" y="4957870"/>
            <a:ext cx="890815" cy="250710"/>
          </a:xfrm>
          <a:prstGeom prst="rect">
            <a:avLst/>
          </a:prstGeom>
        </p:spPr>
        <p:txBody>
          <a:bodyPr wrap="square">
            <a:spAutoFit/>
          </a:bodyPr>
          <a:lstStyle/>
          <a:p>
            <a:pPr algn="ctr" defTabSz="914367">
              <a:defRPr/>
            </a:pPr>
            <a:r>
              <a:rPr lang="en-US" sz="1029" dirty="0">
                <a:solidFill>
                  <a:srgbClr val="FFFFFF"/>
                </a:solidFill>
                <a:latin typeface="Segoe UI" panose="020B0502040204020203" pitchFamily="34" charset="0"/>
                <a:cs typeface="Segoe UI" panose="020B0502040204020203" pitchFamily="34" charset="0"/>
              </a:rPr>
              <a:t>RabbitMQ</a:t>
            </a:r>
          </a:p>
        </p:txBody>
      </p:sp>
      <p:sp>
        <p:nvSpPr>
          <p:cNvPr id="81" name="Rectangle 80"/>
          <p:cNvSpPr/>
          <p:nvPr/>
        </p:nvSpPr>
        <p:spPr>
          <a:xfrm>
            <a:off x="5760077" y="4803842"/>
            <a:ext cx="890815" cy="565737"/>
          </a:xfrm>
          <a:prstGeom prst="rect">
            <a:avLst/>
          </a:prstGeom>
        </p:spPr>
        <p:txBody>
          <a:bodyPr wrap="square">
            <a:spAutoFit/>
          </a:bodyPr>
          <a:lstStyle/>
          <a:p>
            <a:pPr algn="ctr" defTabSz="914367">
              <a:defRPr/>
            </a:pPr>
            <a:r>
              <a:rPr lang="en-US" sz="1029" dirty="0">
                <a:solidFill>
                  <a:srgbClr val="FFFFFF"/>
                </a:solidFill>
                <a:latin typeface="Segoe UI" panose="020B0502040204020203" pitchFamily="34" charset="0"/>
                <a:cs typeface="Segoe UI" panose="020B0502040204020203" pitchFamily="34" charset="0"/>
              </a:rPr>
              <a:t>Azure</a:t>
            </a:r>
          </a:p>
          <a:p>
            <a:pPr algn="ctr" defTabSz="914367">
              <a:defRPr/>
            </a:pPr>
            <a:r>
              <a:rPr lang="en-US" sz="1029" dirty="0">
                <a:solidFill>
                  <a:srgbClr val="FFFFFF"/>
                </a:solidFill>
                <a:latin typeface="Segoe UI" panose="020B0502040204020203" pitchFamily="34" charset="0"/>
                <a:cs typeface="Segoe UI" panose="020B0502040204020203" pitchFamily="34" charset="0"/>
              </a:rPr>
              <a:t>Service</a:t>
            </a:r>
          </a:p>
          <a:p>
            <a:pPr algn="ctr" defTabSz="914367">
              <a:defRPr/>
            </a:pPr>
            <a:r>
              <a:rPr lang="en-US" sz="1029" dirty="0">
                <a:solidFill>
                  <a:srgbClr val="FFFFFF"/>
                </a:solidFill>
                <a:latin typeface="Segoe UI" panose="020B0502040204020203" pitchFamily="34" charset="0"/>
                <a:cs typeface="Segoe UI" panose="020B0502040204020203" pitchFamily="34" charset="0"/>
              </a:rPr>
              <a:t>Bus</a:t>
            </a:r>
          </a:p>
        </p:txBody>
      </p:sp>
      <p:sp>
        <p:nvSpPr>
          <p:cNvPr id="82" name="Rectangle 81"/>
          <p:cNvSpPr/>
          <p:nvPr/>
        </p:nvSpPr>
        <p:spPr>
          <a:xfrm>
            <a:off x="6606254" y="4739074"/>
            <a:ext cx="922393" cy="882549"/>
          </a:xfrm>
          <a:prstGeom prst="rect">
            <a:avLst/>
          </a:prstGeom>
        </p:spPr>
        <p:txBody>
          <a:bodyPr wrap="square">
            <a:spAutoFit/>
          </a:bodyPr>
          <a:lstStyle/>
          <a:p>
            <a:pPr algn="ctr" defTabSz="914367">
              <a:defRPr/>
            </a:pPr>
            <a:r>
              <a:rPr lang="en-US" sz="1029" dirty="0">
                <a:solidFill>
                  <a:srgbClr val="FFFFFF"/>
                </a:solidFill>
                <a:latin typeface="Segoe UI" panose="020B0502040204020203" pitchFamily="34" charset="0"/>
                <a:cs typeface="Segoe UI" panose="020B0502040204020203" pitchFamily="34" charset="0"/>
              </a:rPr>
              <a:t>Other:</a:t>
            </a:r>
          </a:p>
          <a:p>
            <a:pPr algn="ctr" defTabSz="914367">
              <a:defRPr/>
            </a:pPr>
            <a:r>
              <a:rPr lang="en-US" sz="1029" dirty="0">
                <a:solidFill>
                  <a:srgbClr val="FFFFFF"/>
                </a:solidFill>
                <a:latin typeface="Segoe UI" panose="020B0502040204020203" pitchFamily="34" charset="0"/>
                <a:cs typeface="Segoe UI" panose="020B0502040204020203" pitchFamily="34" charset="0"/>
              </a:rPr>
              <a:t>NServiceBus</a:t>
            </a:r>
          </a:p>
          <a:p>
            <a:pPr algn="ctr" defTabSz="914367">
              <a:defRPr/>
            </a:pPr>
            <a:r>
              <a:rPr lang="en-US" sz="1029" dirty="0">
                <a:solidFill>
                  <a:srgbClr val="FFFFFF"/>
                </a:solidFill>
                <a:latin typeface="Segoe UI" panose="020B0502040204020203" pitchFamily="34" charset="0"/>
                <a:cs typeface="Segoe UI" panose="020B0502040204020203" pitchFamily="34" charset="0"/>
              </a:rPr>
              <a:t>MassTransit</a:t>
            </a:r>
          </a:p>
          <a:p>
            <a:pPr algn="ctr" defTabSz="914367">
              <a:defRPr/>
            </a:pPr>
            <a:r>
              <a:rPr lang="en-US" sz="1029" dirty="0">
                <a:solidFill>
                  <a:srgbClr val="FFFFFF"/>
                </a:solidFill>
                <a:latin typeface="Segoe UI" panose="020B0502040204020203" pitchFamily="34" charset="0"/>
                <a:cs typeface="Segoe UI" panose="020B0502040204020203" pitchFamily="34" charset="0"/>
              </a:rPr>
              <a:t>etc.</a:t>
            </a:r>
          </a:p>
          <a:p>
            <a:pPr algn="ctr" defTabSz="914367">
              <a:defRPr/>
            </a:pPr>
            <a:endParaRPr lang="en-US" sz="1029" dirty="0">
              <a:solidFill>
                <a:srgbClr val="FFFFFF"/>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8A06231B-5215-4A6C-ABB3-582FE5B752CC}"/>
              </a:ext>
            </a:extLst>
          </p:cNvPr>
          <p:cNvSpPr txBox="1"/>
          <p:nvPr/>
        </p:nvSpPr>
        <p:spPr>
          <a:xfrm>
            <a:off x="459075" y="6016419"/>
            <a:ext cx="11467755" cy="904863"/>
          </a:xfrm>
          <a:prstGeom prst="rect">
            <a:avLst/>
          </a:prstGeom>
          <a:noFill/>
        </p:spPr>
        <p:txBody>
          <a:bodyPr wrap="none" lIns="182880" tIns="146304" rIns="182880" bIns="146304" rtlCol="0">
            <a:spAutoFit/>
          </a:bodyPr>
          <a:lstStyle/>
          <a:p>
            <a:pPr algn="ctr">
              <a:lnSpc>
                <a:spcPct val="90000"/>
              </a:lnSpc>
              <a:spcAft>
                <a:spcPts val="600"/>
              </a:spcAft>
            </a:pPr>
            <a:r>
              <a:rPr lang="en-US" sz="2200" dirty="0">
                <a:gradFill>
                  <a:gsLst>
                    <a:gs pos="2917">
                      <a:schemeClr val="tx1"/>
                    </a:gs>
                    <a:gs pos="30000">
                      <a:schemeClr val="tx1"/>
                    </a:gs>
                  </a:gsLst>
                  <a:lin ang="5400000" scaled="0"/>
                </a:gradFill>
              </a:rPr>
              <a:t>The Cosmos DB change feed can be used as an event source for one or more subscribers,</a:t>
            </a:r>
            <a:br>
              <a:rPr lang="en-US" sz="2200" dirty="0">
                <a:gradFill>
                  <a:gsLst>
                    <a:gs pos="2917">
                      <a:schemeClr val="tx1"/>
                    </a:gs>
                    <a:gs pos="30000">
                      <a:schemeClr val="tx1"/>
                    </a:gs>
                  </a:gsLst>
                  <a:lin ang="5400000" scaled="0"/>
                </a:gradFill>
              </a:rPr>
            </a:br>
            <a:r>
              <a:rPr lang="en-US" sz="2200" dirty="0">
                <a:gradFill>
                  <a:gsLst>
                    <a:gs pos="2917">
                      <a:schemeClr val="tx1"/>
                    </a:gs>
                    <a:gs pos="30000">
                      <a:schemeClr val="tx1"/>
                    </a:gs>
                  </a:gsLst>
                  <a:lin ang="5400000" scaled="0"/>
                </a:gradFill>
              </a:rPr>
              <a:t>enabling event-driven asynchronous communication in the reference architecture</a:t>
            </a:r>
          </a:p>
        </p:txBody>
      </p:sp>
    </p:spTree>
    <p:extLst>
      <p:ext uri="{BB962C8B-B14F-4D97-AF65-F5344CB8AC3E}">
        <p14:creationId xmlns:p14="http://schemas.microsoft.com/office/powerpoint/2010/main" val="58544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Direct client-to-microservices communi</a:t>
            </a:r>
            <a:r>
              <a:rPr lang="en-US" sz="4900" dirty="0">
                <a:solidFill>
                  <a:schemeClr val="tx1"/>
                </a:solidFill>
              </a:rPr>
              <a:t>cation</a:t>
            </a:r>
            <a:endParaRPr lang="en-US" sz="3236" dirty="0">
              <a:solidFill>
                <a:schemeClr val="tx1"/>
              </a:solidFill>
              <a:latin typeface="Segoe UI" panose="020B0502040204020203" pitchFamily="34" charset="0"/>
            </a:endParaRPr>
          </a:p>
        </p:txBody>
      </p:sp>
      <p:sp>
        <p:nvSpPr>
          <p:cNvPr id="6" name="Rectangle 5">
            <a:extLst>
              <a:ext uri="{FF2B5EF4-FFF2-40B4-BE49-F238E27FC236}">
                <a16:creationId xmlns:a16="http://schemas.microsoft.com/office/drawing/2014/main" id="{BE9E94C1-40D0-4CE3-A615-47646E1C81DD}"/>
              </a:ext>
            </a:extLst>
          </p:cNvPr>
          <p:cNvSpPr/>
          <p:nvPr/>
        </p:nvSpPr>
        <p:spPr bwMode="auto">
          <a:xfrm>
            <a:off x="3627437" y="1516062"/>
            <a:ext cx="7567115" cy="4724400"/>
          </a:xfrm>
          <a:prstGeom prst="rect">
            <a:avLst/>
          </a:prstGeom>
          <a:noFill/>
          <a:ln w="57150">
            <a:solidFill>
              <a:srgbClr val="00206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6652B04B-C50D-4191-AC43-48437A6A452C}"/>
              </a:ext>
            </a:extLst>
          </p:cNvPr>
          <p:cNvCxnSpPr>
            <a:cxnSpLocks/>
            <a:stCxn id="11" idx="3"/>
          </p:cNvCxnSpPr>
          <p:nvPr/>
        </p:nvCxnSpPr>
        <p:spPr>
          <a:xfrm>
            <a:off x="3124986" y="3716933"/>
            <a:ext cx="3775268" cy="1565522"/>
          </a:xfrm>
          <a:prstGeom prst="straightConnector1">
            <a:avLst/>
          </a:prstGeom>
          <a:noFill/>
          <a:ln w="12700" cap="flat" cmpd="sng" algn="ctr">
            <a:solidFill>
              <a:sysClr val="windowText" lastClr="000000"/>
            </a:solidFill>
            <a:prstDash val="solid"/>
            <a:miter lim="800000"/>
            <a:tailEnd type="triangle"/>
          </a:ln>
          <a:effectLst/>
        </p:spPr>
      </p:cxnSp>
      <p:grpSp>
        <p:nvGrpSpPr>
          <p:cNvPr id="8" name="Group 7">
            <a:extLst>
              <a:ext uri="{FF2B5EF4-FFF2-40B4-BE49-F238E27FC236}">
                <a16:creationId xmlns:a16="http://schemas.microsoft.com/office/drawing/2014/main" id="{C2357E1B-E809-4454-8349-F184F8F642E1}"/>
              </a:ext>
            </a:extLst>
          </p:cNvPr>
          <p:cNvGrpSpPr>
            <a:grpSpLocks noChangeAspect="1"/>
          </p:cNvGrpSpPr>
          <p:nvPr/>
        </p:nvGrpSpPr>
        <p:grpSpPr>
          <a:xfrm>
            <a:off x="1668985" y="2700814"/>
            <a:ext cx="522469" cy="1116739"/>
            <a:chOff x="2606432" y="2395597"/>
            <a:chExt cx="651967" cy="1393532"/>
          </a:xfrm>
        </p:grpSpPr>
        <p:pic>
          <p:nvPicPr>
            <p:cNvPr id="9" name="Picture 8">
              <a:extLst>
                <a:ext uri="{FF2B5EF4-FFF2-40B4-BE49-F238E27FC236}">
                  <a16:creationId xmlns:a16="http://schemas.microsoft.com/office/drawing/2014/main" id="{F4708B4E-10A2-497F-B79E-FEA8EA32FC71}"/>
                </a:ext>
              </a:extLst>
            </p:cNvPr>
            <p:cNvPicPr>
              <a:picLocks noChangeAspect="1"/>
            </p:cNvPicPr>
            <p:nvPr/>
          </p:nvPicPr>
          <p:blipFill rotWithShape="1">
            <a:blip r:embed="rId3"/>
            <a:srcRect l="26376" r="26838"/>
            <a:stretch/>
          </p:blipFill>
          <p:spPr>
            <a:xfrm>
              <a:off x="2606432" y="2395597"/>
              <a:ext cx="651967" cy="1393532"/>
            </a:xfrm>
            <a:prstGeom prst="rect">
              <a:avLst/>
            </a:prstGeom>
          </p:spPr>
        </p:pic>
        <p:pic>
          <p:nvPicPr>
            <p:cNvPr id="10" name="Picture 9">
              <a:extLst>
                <a:ext uri="{FF2B5EF4-FFF2-40B4-BE49-F238E27FC236}">
                  <a16:creationId xmlns:a16="http://schemas.microsoft.com/office/drawing/2014/main" id="{0E521CF8-9C38-4642-8878-7E032C8C953E}"/>
                </a:ext>
              </a:extLst>
            </p:cNvPr>
            <p:cNvPicPr>
              <a:picLocks noChangeAspect="1"/>
            </p:cNvPicPr>
            <p:nvPr/>
          </p:nvPicPr>
          <p:blipFill>
            <a:blip r:embed="rId4"/>
            <a:stretch>
              <a:fillRect/>
            </a:stretch>
          </p:blipFill>
          <p:spPr>
            <a:xfrm>
              <a:off x="2639938" y="2573457"/>
              <a:ext cx="577194" cy="1037812"/>
            </a:xfrm>
            <a:prstGeom prst="rect">
              <a:avLst/>
            </a:prstGeom>
          </p:spPr>
        </p:pic>
      </p:grpSp>
      <p:sp>
        <p:nvSpPr>
          <p:cNvPr id="11" name="Rounded Rectangle 66">
            <a:extLst>
              <a:ext uri="{FF2B5EF4-FFF2-40B4-BE49-F238E27FC236}">
                <a16:creationId xmlns:a16="http://schemas.microsoft.com/office/drawing/2014/main" id="{74BA81DD-5D6D-406A-9912-C2BEAC992DE2}"/>
              </a:ext>
            </a:extLst>
          </p:cNvPr>
          <p:cNvSpPr/>
          <p:nvPr/>
        </p:nvSpPr>
        <p:spPr bwMode="auto">
          <a:xfrm>
            <a:off x="691242" y="2160253"/>
            <a:ext cx="2433744" cy="3113359"/>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2017B89-67FB-4B05-B696-1E7D6812A79F}"/>
              </a:ext>
            </a:extLst>
          </p:cNvPr>
          <p:cNvSpPr/>
          <p:nvPr/>
        </p:nvSpPr>
        <p:spPr>
          <a:xfrm>
            <a:off x="1187640" y="2182420"/>
            <a:ext cx="1521570"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Client apps</a:t>
            </a:r>
          </a:p>
        </p:txBody>
      </p:sp>
      <p:cxnSp>
        <p:nvCxnSpPr>
          <p:cNvPr id="13" name="Straight Arrow Connector 12">
            <a:extLst>
              <a:ext uri="{FF2B5EF4-FFF2-40B4-BE49-F238E27FC236}">
                <a16:creationId xmlns:a16="http://schemas.microsoft.com/office/drawing/2014/main" id="{4E34D70D-031E-44F7-8014-C2E9DF8A53AC}"/>
              </a:ext>
            </a:extLst>
          </p:cNvPr>
          <p:cNvCxnSpPr>
            <a:cxnSpLocks/>
            <a:stCxn id="11" idx="3"/>
          </p:cNvCxnSpPr>
          <p:nvPr/>
        </p:nvCxnSpPr>
        <p:spPr>
          <a:xfrm flipV="1">
            <a:off x="3124986" y="2582530"/>
            <a:ext cx="3775268" cy="1134403"/>
          </a:xfrm>
          <a:prstGeom prst="straightConnector1">
            <a:avLst/>
          </a:prstGeom>
          <a:noFill/>
          <a:ln w="12700" cap="flat" cmpd="sng" algn="ctr">
            <a:solidFill>
              <a:sysClr val="windowText" lastClr="000000"/>
            </a:solidFill>
            <a:prstDash val="solid"/>
            <a:miter lim="800000"/>
            <a:tailEnd type="triangle"/>
          </a:ln>
          <a:effectLst/>
        </p:spPr>
      </p:cxnSp>
      <p:sp>
        <p:nvSpPr>
          <p:cNvPr id="14" name="Rectangle 13">
            <a:extLst>
              <a:ext uri="{FF2B5EF4-FFF2-40B4-BE49-F238E27FC236}">
                <a16:creationId xmlns:a16="http://schemas.microsoft.com/office/drawing/2014/main" id="{D989EA3A-F294-49A1-B4C3-71EC5A33D3C4}"/>
              </a:ext>
            </a:extLst>
          </p:cNvPr>
          <p:cNvSpPr/>
          <p:nvPr/>
        </p:nvSpPr>
        <p:spPr>
          <a:xfrm>
            <a:off x="3773671" y="1650823"/>
            <a:ext cx="183537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Microservices</a:t>
            </a:r>
          </a:p>
        </p:txBody>
      </p:sp>
      <p:cxnSp>
        <p:nvCxnSpPr>
          <p:cNvPr id="15" name="Straight Arrow Connector 14">
            <a:extLst>
              <a:ext uri="{FF2B5EF4-FFF2-40B4-BE49-F238E27FC236}">
                <a16:creationId xmlns:a16="http://schemas.microsoft.com/office/drawing/2014/main" id="{F1AAD3F5-6779-41B0-9FEC-4DA613071938}"/>
              </a:ext>
            </a:extLst>
          </p:cNvPr>
          <p:cNvCxnSpPr>
            <a:cxnSpLocks/>
            <a:stCxn id="11" idx="3"/>
          </p:cNvCxnSpPr>
          <p:nvPr/>
        </p:nvCxnSpPr>
        <p:spPr>
          <a:xfrm>
            <a:off x="3124986" y="3716933"/>
            <a:ext cx="3775268" cy="219556"/>
          </a:xfrm>
          <a:prstGeom prst="straightConnector1">
            <a:avLst/>
          </a:prstGeom>
          <a:noFill/>
          <a:ln w="12700" cap="flat" cmpd="sng" algn="ctr">
            <a:solidFill>
              <a:sysClr val="windowText" lastClr="000000"/>
            </a:solidFill>
            <a:prstDash val="solid"/>
            <a:miter lim="800000"/>
            <a:tailEnd type="triangle"/>
          </a:ln>
          <a:effectLst/>
        </p:spPr>
      </p:cxnSp>
      <p:pic>
        <p:nvPicPr>
          <p:cNvPr id="16" name="Picture 15">
            <a:extLst>
              <a:ext uri="{FF2B5EF4-FFF2-40B4-BE49-F238E27FC236}">
                <a16:creationId xmlns:a16="http://schemas.microsoft.com/office/drawing/2014/main" id="{C04D4324-2C73-43C9-8266-43CF2DD9F986}"/>
              </a:ext>
            </a:extLst>
          </p:cNvPr>
          <p:cNvPicPr>
            <a:picLocks noChangeAspect="1"/>
          </p:cNvPicPr>
          <p:nvPr/>
        </p:nvPicPr>
        <p:blipFill>
          <a:blip r:embed="rId5"/>
          <a:stretch>
            <a:fillRect/>
          </a:stretch>
        </p:blipFill>
        <p:spPr>
          <a:xfrm>
            <a:off x="1668985" y="4026390"/>
            <a:ext cx="1138151" cy="892274"/>
          </a:xfrm>
          <a:prstGeom prst="rect">
            <a:avLst/>
          </a:prstGeom>
          <a:ln w="3175">
            <a:solidFill>
              <a:schemeClr val="tx1">
                <a:lumMod val="50000"/>
              </a:schemeClr>
            </a:solidFill>
          </a:ln>
        </p:spPr>
      </p:pic>
      <p:sp>
        <p:nvSpPr>
          <p:cNvPr id="17" name="Rectangle 16">
            <a:extLst>
              <a:ext uri="{FF2B5EF4-FFF2-40B4-BE49-F238E27FC236}">
                <a16:creationId xmlns:a16="http://schemas.microsoft.com/office/drawing/2014/main" id="{1E5C2F71-F473-4829-8A70-AE99A491C48F}"/>
              </a:ext>
            </a:extLst>
          </p:cNvPr>
          <p:cNvSpPr/>
          <p:nvPr/>
        </p:nvSpPr>
        <p:spPr>
          <a:xfrm>
            <a:off x="757805" y="2956814"/>
            <a:ext cx="859531" cy="58477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Mobile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app</a:t>
            </a:r>
          </a:p>
        </p:txBody>
      </p:sp>
      <p:sp>
        <p:nvSpPr>
          <p:cNvPr id="18" name="Rectangle 17">
            <a:extLst>
              <a:ext uri="{FF2B5EF4-FFF2-40B4-BE49-F238E27FC236}">
                <a16:creationId xmlns:a16="http://schemas.microsoft.com/office/drawing/2014/main" id="{ED4973E7-0BFC-4E62-BC02-23D5CE217704}"/>
              </a:ext>
            </a:extLst>
          </p:cNvPr>
          <p:cNvSpPr/>
          <p:nvPr/>
        </p:nvSpPr>
        <p:spPr>
          <a:xfrm>
            <a:off x="853611" y="4176950"/>
            <a:ext cx="623183" cy="58477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Web</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app</a:t>
            </a:r>
          </a:p>
        </p:txBody>
      </p:sp>
      <p:sp>
        <p:nvSpPr>
          <p:cNvPr id="19" name="Hexagon 18">
            <a:extLst>
              <a:ext uri="{FF2B5EF4-FFF2-40B4-BE49-F238E27FC236}">
                <a16:creationId xmlns:a16="http://schemas.microsoft.com/office/drawing/2014/main" id="{50DA9702-3D39-4D92-B942-4BFFEEC4E1BE}"/>
              </a:ext>
            </a:extLst>
          </p:cNvPr>
          <p:cNvSpPr/>
          <p:nvPr/>
        </p:nvSpPr>
        <p:spPr bwMode="auto">
          <a:xfrm>
            <a:off x="7457064" y="2319787"/>
            <a:ext cx="753443" cy="683753"/>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0" name="Hexagon 19">
            <a:extLst>
              <a:ext uri="{FF2B5EF4-FFF2-40B4-BE49-F238E27FC236}">
                <a16:creationId xmlns:a16="http://schemas.microsoft.com/office/drawing/2014/main" id="{CF9EAE88-6189-40DB-8AE9-87D1C42B429D}"/>
              </a:ext>
            </a:extLst>
          </p:cNvPr>
          <p:cNvSpPr/>
          <p:nvPr/>
        </p:nvSpPr>
        <p:spPr bwMode="auto">
          <a:xfrm>
            <a:off x="7455689" y="3673096"/>
            <a:ext cx="753443" cy="683753"/>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1" name="Rounded Rectangle 66">
            <a:extLst>
              <a:ext uri="{FF2B5EF4-FFF2-40B4-BE49-F238E27FC236}">
                <a16:creationId xmlns:a16="http://schemas.microsoft.com/office/drawing/2014/main" id="{72A6BAC5-7BB8-42CE-BF6E-5858FC7F4AB3}"/>
              </a:ext>
            </a:extLst>
          </p:cNvPr>
          <p:cNvSpPr/>
          <p:nvPr/>
        </p:nvSpPr>
        <p:spPr bwMode="auto">
          <a:xfrm>
            <a:off x="6935838" y="3448666"/>
            <a:ext cx="1857700" cy="988014"/>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D9A2049C-8576-4411-8DAA-284557961FF6}"/>
              </a:ext>
            </a:extLst>
          </p:cNvPr>
          <p:cNvSpPr/>
          <p:nvPr/>
        </p:nvSpPr>
        <p:spPr>
          <a:xfrm>
            <a:off x="7189532" y="3409244"/>
            <a:ext cx="141583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Microservice 2</a:t>
            </a:r>
          </a:p>
        </p:txBody>
      </p:sp>
      <p:sp>
        <p:nvSpPr>
          <p:cNvPr id="23" name="Rounded Rectangle 66">
            <a:extLst>
              <a:ext uri="{FF2B5EF4-FFF2-40B4-BE49-F238E27FC236}">
                <a16:creationId xmlns:a16="http://schemas.microsoft.com/office/drawing/2014/main" id="{2E99E8BC-275F-484E-A580-9706CDD20339}"/>
              </a:ext>
            </a:extLst>
          </p:cNvPr>
          <p:cNvSpPr/>
          <p:nvPr/>
        </p:nvSpPr>
        <p:spPr bwMode="auto">
          <a:xfrm>
            <a:off x="6935838" y="2094707"/>
            <a:ext cx="1857700" cy="988014"/>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03579F99-C798-4E6E-B130-4D67A8FFAA94}"/>
              </a:ext>
            </a:extLst>
          </p:cNvPr>
          <p:cNvSpPr/>
          <p:nvPr/>
        </p:nvSpPr>
        <p:spPr>
          <a:xfrm>
            <a:off x="7189532" y="2055285"/>
            <a:ext cx="141583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Microservice 1</a:t>
            </a:r>
          </a:p>
        </p:txBody>
      </p:sp>
      <p:sp>
        <p:nvSpPr>
          <p:cNvPr id="25" name="Rounded Rectangle 66">
            <a:extLst>
              <a:ext uri="{FF2B5EF4-FFF2-40B4-BE49-F238E27FC236}">
                <a16:creationId xmlns:a16="http://schemas.microsoft.com/office/drawing/2014/main" id="{2FB6551F-3A47-40FC-BA7F-6306E5774FDE}"/>
              </a:ext>
            </a:extLst>
          </p:cNvPr>
          <p:cNvSpPr/>
          <p:nvPr/>
        </p:nvSpPr>
        <p:spPr bwMode="auto">
          <a:xfrm>
            <a:off x="6935838" y="4794632"/>
            <a:ext cx="1857700" cy="988014"/>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D4BA065C-1A1E-4043-AE27-42C98C52F665}"/>
              </a:ext>
            </a:extLst>
          </p:cNvPr>
          <p:cNvSpPr/>
          <p:nvPr/>
        </p:nvSpPr>
        <p:spPr>
          <a:xfrm>
            <a:off x="7189532" y="4755210"/>
            <a:ext cx="141583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Microservice 3</a:t>
            </a:r>
          </a:p>
        </p:txBody>
      </p:sp>
      <p:sp>
        <p:nvSpPr>
          <p:cNvPr id="27" name="Hexagon 26">
            <a:extLst>
              <a:ext uri="{FF2B5EF4-FFF2-40B4-BE49-F238E27FC236}">
                <a16:creationId xmlns:a16="http://schemas.microsoft.com/office/drawing/2014/main" id="{85B484E4-FBC3-4EEE-946F-1EB1F956623B}"/>
              </a:ext>
            </a:extLst>
          </p:cNvPr>
          <p:cNvSpPr/>
          <p:nvPr/>
        </p:nvSpPr>
        <p:spPr bwMode="auto">
          <a:xfrm>
            <a:off x="7460462" y="5019398"/>
            <a:ext cx="753443" cy="683753"/>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93534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API Gateway with Azure API Management</a:t>
            </a:r>
            <a:endParaRPr lang="en-US" sz="3236" dirty="0">
              <a:solidFill>
                <a:schemeClr val="tx1"/>
              </a:solidFill>
              <a:latin typeface="Segoe UI" panose="020B0502040204020203" pitchFamily="34" charset="0"/>
            </a:endParaRPr>
          </a:p>
        </p:txBody>
      </p:sp>
      <p:sp>
        <p:nvSpPr>
          <p:cNvPr id="28" name="Rounded Rectangle 66">
            <a:extLst>
              <a:ext uri="{FF2B5EF4-FFF2-40B4-BE49-F238E27FC236}">
                <a16:creationId xmlns:a16="http://schemas.microsoft.com/office/drawing/2014/main" id="{C57997D0-1FFC-4951-8E60-50E27E606A86}"/>
              </a:ext>
            </a:extLst>
          </p:cNvPr>
          <p:cNvSpPr/>
          <p:nvPr/>
        </p:nvSpPr>
        <p:spPr bwMode="auto">
          <a:xfrm>
            <a:off x="4105265" y="5406720"/>
            <a:ext cx="2433744" cy="935951"/>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53410674-AB29-418C-AA24-C7F98D7788BC}"/>
              </a:ext>
            </a:extLst>
          </p:cNvPr>
          <p:cNvSpPr/>
          <p:nvPr/>
        </p:nvSpPr>
        <p:spPr>
          <a:xfrm>
            <a:off x="4227056" y="5396933"/>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Client WebApp MVC</a:t>
            </a:r>
          </a:p>
        </p:txBody>
      </p:sp>
      <p:cxnSp>
        <p:nvCxnSpPr>
          <p:cNvPr id="30" name="Straight Arrow Connector 29">
            <a:extLst>
              <a:ext uri="{FF2B5EF4-FFF2-40B4-BE49-F238E27FC236}">
                <a16:creationId xmlns:a16="http://schemas.microsoft.com/office/drawing/2014/main" id="{1CC9C989-F73A-4741-BCE8-DB9753BAA536}"/>
              </a:ext>
            </a:extLst>
          </p:cNvPr>
          <p:cNvCxnSpPr>
            <a:cxnSpLocks/>
            <a:stCxn id="44" idx="3"/>
          </p:cNvCxnSpPr>
          <p:nvPr/>
        </p:nvCxnSpPr>
        <p:spPr>
          <a:xfrm flipV="1">
            <a:off x="2796970" y="3822703"/>
            <a:ext cx="3853085" cy="1771818"/>
          </a:xfrm>
          <a:prstGeom prst="straightConnector1">
            <a:avLst/>
          </a:prstGeom>
          <a:noFill/>
          <a:ln w="12700" cap="flat" cmpd="sng" algn="ctr">
            <a:solidFill>
              <a:sysClr val="windowText" lastClr="000000"/>
            </a:solidFill>
            <a:prstDash val="solid"/>
            <a:miter lim="800000"/>
            <a:tailEnd type="triangle"/>
          </a:ln>
          <a:effectLst/>
        </p:spPr>
      </p:cxnSp>
      <p:cxnSp>
        <p:nvCxnSpPr>
          <p:cNvPr id="31" name="Straight Arrow Connector 30">
            <a:extLst>
              <a:ext uri="{FF2B5EF4-FFF2-40B4-BE49-F238E27FC236}">
                <a16:creationId xmlns:a16="http://schemas.microsoft.com/office/drawing/2014/main" id="{B623A9F2-7B58-4740-A929-AE430C01FE42}"/>
              </a:ext>
            </a:extLst>
          </p:cNvPr>
          <p:cNvCxnSpPr>
            <a:cxnSpLocks/>
          </p:cNvCxnSpPr>
          <p:nvPr/>
        </p:nvCxnSpPr>
        <p:spPr>
          <a:xfrm>
            <a:off x="8284554" y="3995677"/>
            <a:ext cx="1116100" cy="1517769"/>
          </a:xfrm>
          <a:prstGeom prst="straightConnector1">
            <a:avLst/>
          </a:prstGeom>
          <a:noFill/>
          <a:ln w="12700" cap="flat" cmpd="sng" algn="ctr">
            <a:solidFill>
              <a:sysClr val="windowText" lastClr="000000"/>
            </a:solidFill>
            <a:prstDash val="solid"/>
            <a:miter lim="800000"/>
            <a:tailEnd type="triangle"/>
          </a:ln>
          <a:effectLst/>
        </p:spPr>
      </p:cxnSp>
      <p:sp>
        <p:nvSpPr>
          <p:cNvPr id="32" name="Rectangle 31">
            <a:extLst>
              <a:ext uri="{FF2B5EF4-FFF2-40B4-BE49-F238E27FC236}">
                <a16:creationId xmlns:a16="http://schemas.microsoft.com/office/drawing/2014/main" id="{47598BDA-F2E5-4B72-A900-1C4378565F66}"/>
              </a:ext>
            </a:extLst>
          </p:cNvPr>
          <p:cNvSpPr/>
          <p:nvPr/>
        </p:nvSpPr>
        <p:spPr>
          <a:xfrm>
            <a:off x="4138736" y="5745274"/>
            <a:ext cx="1460080"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container</a:t>
            </a:r>
          </a:p>
        </p:txBody>
      </p:sp>
      <p:grpSp>
        <p:nvGrpSpPr>
          <p:cNvPr id="33" name="Group 32">
            <a:extLst>
              <a:ext uri="{FF2B5EF4-FFF2-40B4-BE49-F238E27FC236}">
                <a16:creationId xmlns:a16="http://schemas.microsoft.com/office/drawing/2014/main" id="{0C66D570-346C-4DDC-B5CB-DAB40274CD99}"/>
              </a:ext>
            </a:extLst>
          </p:cNvPr>
          <p:cNvGrpSpPr/>
          <p:nvPr/>
        </p:nvGrpSpPr>
        <p:grpSpPr>
          <a:xfrm>
            <a:off x="5567387" y="5813118"/>
            <a:ext cx="601163" cy="337001"/>
            <a:chOff x="2240670" y="2657736"/>
            <a:chExt cx="601248" cy="337049"/>
          </a:xfrm>
        </p:grpSpPr>
        <p:grpSp>
          <p:nvGrpSpPr>
            <p:cNvPr id="34" name="Group 33">
              <a:extLst>
                <a:ext uri="{FF2B5EF4-FFF2-40B4-BE49-F238E27FC236}">
                  <a16:creationId xmlns:a16="http://schemas.microsoft.com/office/drawing/2014/main" id="{A1A736F3-3691-4233-8BF7-F70D0BE1B54A}"/>
                </a:ext>
              </a:extLst>
            </p:cNvPr>
            <p:cNvGrpSpPr/>
            <p:nvPr/>
          </p:nvGrpSpPr>
          <p:grpSpPr>
            <a:xfrm>
              <a:off x="2240670" y="2657736"/>
              <a:ext cx="601248" cy="337049"/>
              <a:chOff x="3523102" y="1791568"/>
              <a:chExt cx="6746733" cy="3782104"/>
            </a:xfrm>
            <a:solidFill>
              <a:srgbClr val="FFC000"/>
            </a:solidFill>
          </p:grpSpPr>
          <p:sp>
            <p:nvSpPr>
              <p:cNvPr id="36" name="Rectangle 35">
                <a:extLst>
                  <a:ext uri="{FF2B5EF4-FFF2-40B4-BE49-F238E27FC236}">
                    <a16:creationId xmlns:a16="http://schemas.microsoft.com/office/drawing/2014/main" id="{8389F7D7-D0CF-4061-AB6F-6103A8CE5E9F}"/>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sp>
            <p:nvSpPr>
              <p:cNvPr id="37" name="Freeform 104">
                <a:extLst>
                  <a:ext uri="{FF2B5EF4-FFF2-40B4-BE49-F238E27FC236}">
                    <a16:creationId xmlns:a16="http://schemas.microsoft.com/office/drawing/2014/main" id="{03D142AB-FE30-472B-8CB9-6B97536CBF2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sp>
            <p:nvSpPr>
              <p:cNvPr id="38" name="Freeform 105">
                <a:extLst>
                  <a:ext uri="{FF2B5EF4-FFF2-40B4-BE49-F238E27FC236}">
                    <a16:creationId xmlns:a16="http://schemas.microsoft.com/office/drawing/2014/main" id="{403F41B0-D969-4151-9521-A79C4C4F49A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grpSp>
        <p:sp>
          <p:nvSpPr>
            <p:cNvPr id="35" name="Hexagon 34">
              <a:extLst>
                <a:ext uri="{FF2B5EF4-FFF2-40B4-BE49-F238E27FC236}">
                  <a16:creationId xmlns:a16="http://schemas.microsoft.com/office/drawing/2014/main" id="{0DAC82A9-1129-4D93-85B1-ED349942E688}"/>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effectLst/>
                <a:uLnTx/>
                <a:uFillTx/>
                <a:latin typeface="Segoe UI"/>
                <a:ea typeface="Segoe UI" pitchFamily="34" charset="0"/>
                <a:cs typeface="Segoe UI" pitchFamily="34" charset="0"/>
              </a:endParaRPr>
            </a:p>
          </p:txBody>
        </p:sp>
      </p:grpSp>
      <p:sp>
        <p:nvSpPr>
          <p:cNvPr id="39" name="Rounded Rectangle 66">
            <a:extLst>
              <a:ext uri="{FF2B5EF4-FFF2-40B4-BE49-F238E27FC236}">
                <a16:creationId xmlns:a16="http://schemas.microsoft.com/office/drawing/2014/main" id="{A5E075DB-A27A-4E4A-BEA1-1CC28E68BBBC}"/>
              </a:ext>
            </a:extLst>
          </p:cNvPr>
          <p:cNvSpPr/>
          <p:nvPr/>
        </p:nvSpPr>
        <p:spPr bwMode="auto">
          <a:xfrm>
            <a:off x="1051970" y="4764000"/>
            <a:ext cx="2433744" cy="1661043"/>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F5DF480-8EF9-4F85-B826-268AA048343E}"/>
              </a:ext>
            </a:extLst>
          </p:cNvPr>
          <p:cNvSpPr/>
          <p:nvPr/>
        </p:nvSpPr>
        <p:spPr>
          <a:xfrm>
            <a:off x="1173761" y="4754213"/>
            <a:ext cx="20874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Client SPA Web app</a:t>
            </a:r>
          </a:p>
        </p:txBody>
      </p:sp>
      <p:sp>
        <p:nvSpPr>
          <p:cNvPr id="41" name="Rectangle 40">
            <a:extLst>
              <a:ext uri="{FF2B5EF4-FFF2-40B4-BE49-F238E27FC236}">
                <a16:creationId xmlns:a16="http://schemas.microsoft.com/office/drawing/2014/main" id="{6124BA7D-8589-43DB-AA9A-EE6FAB7D3306}"/>
              </a:ext>
            </a:extLst>
          </p:cNvPr>
          <p:cNvSpPr/>
          <p:nvPr/>
        </p:nvSpPr>
        <p:spPr>
          <a:xfrm>
            <a:off x="1369557" y="6108777"/>
            <a:ext cx="1799210"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JavaScript/Angular.js</a:t>
            </a:r>
          </a:p>
        </p:txBody>
      </p:sp>
      <p:cxnSp>
        <p:nvCxnSpPr>
          <p:cNvPr id="42" name="Straight Arrow Connector 41">
            <a:extLst>
              <a:ext uri="{FF2B5EF4-FFF2-40B4-BE49-F238E27FC236}">
                <a16:creationId xmlns:a16="http://schemas.microsoft.com/office/drawing/2014/main" id="{7FCBFFA0-5827-4D52-9A8E-97BD8743CD83}"/>
              </a:ext>
            </a:extLst>
          </p:cNvPr>
          <p:cNvCxnSpPr>
            <a:cxnSpLocks/>
          </p:cNvCxnSpPr>
          <p:nvPr/>
        </p:nvCxnSpPr>
        <p:spPr>
          <a:xfrm flipV="1">
            <a:off x="8284554" y="2809981"/>
            <a:ext cx="1058665" cy="1185696"/>
          </a:xfrm>
          <a:prstGeom prst="straightConnector1">
            <a:avLst/>
          </a:prstGeom>
          <a:noFill/>
          <a:ln w="127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4F230AE6-235A-412F-88E1-7D6D00417C10}"/>
              </a:ext>
            </a:extLst>
          </p:cNvPr>
          <p:cNvCxnSpPr>
            <a:cxnSpLocks/>
          </p:cNvCxnSpPr>
          <p:nvPr/>
        </p:nvCxnSpPr>
        <p:spPr>
          <a:xfrm>
            <a:off x="8284554" y="3995677"/>
            <a:ext cx="1058665" cy="151283"/>
          </a:xfrm>
          <a:prstGeom prst="straightConnector1">
            <a:avLst/>
          </a:prstGeom>
          <a:noFill/>
          <a:ln w="12700" cap="flat" cmpd="sng" algn="ctr">
            <a:solidFill>
              <a:sysClr val="windowText" lastClr="000000"/>
            </a:solidFill>
            <a:prstDash val="solid"/>
            <a:miter lim="800000"/>
            <a:tailEnd type="triangle"/>
          </a:ln>
          <a:effectLst/>
        </p:spPr>
      </p:cxnSp>
      <p:pic>
        <p:nvPicPr>
          <p:cNvPr id="44" name="Picture 43">
            <a:extLst>
              <a:ext uri="{FF2B5EF4-FFF2-40B4-BE49-F238E27FC236}">
                <a16:creationId xmlns:a16="http://schemas.microsoft.com/office/drawing/2014/main" id="{C17B814B-2983-4902-ABE3-62DB9B83A156}"/>
              </a:ext>
            </a:extLst>
          </p:cNvPr>
          <p:cNvPicPr>
            <a:picLocks noChangeAspect="1"/>
          </p:cNvPicPr>
          <p:nvPr/>
        </p:nvPicPr>
        <p:blipFill>
          <a:blip r:embed="rId3"/>
          <a:stretch>
            <a:fillRect/>
          </a:stretch>
        </p:blipFill>
        <p:spPr>
          <a:xfrm>
            <a:off x="1658819" y="5148384"/>
            <a:ext cx="1138151" cy="892274"/>
          </a:xfrm>
          <a:prstGeom prst="rect">
            <a:avLst/>
          </a:prstGeom>
          <a:ln w="3175">
            <a:solidFill>
              <a:schemeClr val="tx1">
                <a:lumMod val="50000"/>
              </a:schemeClr>
            </a:solidFill>
          </a:ln>
        </p:spPr>
      </p:pic>
      <p:grpSp>
        <p:nvGrpSpPr>
          <p:cNvPr id="45" name="Group 44">
            <a:extLst>
              <a:ext uri="{FF2B5EF4-FFF2-40B4-BE49-F238E27FC236}">
                <a16:creationId xmlns:a16="http://schemas.microsoft.com/office/drawing/2014/main" id="{39BEEBBD-FA43-43A8-AB9D-D7EEBFC01783}"/>
              </a:ext>
            </a:extLst>
          </p:cNvPr>
          <p:cNvGrpSpPr/>
          <p:nvPr/>
        </p:nvGrpSpPr>
        <p:grpSpPr>
          <a:xfrm>
            <a:off x="1819235" y="1717312"/>
            <a:ext cx="651967" cy="1393532"/>
            <a:chOff x="2606432" y="2395597"/>
            <a:chExt cx="651967" cy="1393532"/>
          </a:xfrm>
        </p:grpSpPr>
        <p:pic>
          <p:nvPicPr>
            <p:cNvPr id="46" name="Picture 45">
              <a:extLst>
                <a:ext uri="{FF2B5EF4-FFF2-40B4-BE49-F238E27FC236}">
                  <a16:creationId xmlns:a16="http://schemas.microsoft.com/office/drawing/2014/main" id="{A6358EB2-9AD9-4ED4-9F79-9A6BE241C71F}"/>
                </a:ext>
              </a:extLst>
            </p:cNvPr>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47" name="Picture 46">
              <a:extLst>
                <a:ext uri="{FF2B5EF4-FFF2-40B4-BE49-F238E27FC236}">
                  <a16:creationId xmlns:a16="http://schemas.microsoft.com/office/drawing/2014/main" id="{76FC662A-8058-4B3E-B69D-37B7ED61D51A}"/>
                </a:ext>
              </a:extLst>
            </p:cNvPr>
            <p:cNvPicPr>
              <a:picLocks noChangeAspect="1"/>
            </p:cNvPicPr>
            <p:nvPr/>
          </p:nvPicPr>
          <p:blipFill>
            <a:blip r:embed="rId5"/>
            <a:stretch>
              <a:fillRect/>
            </a:stretch>
          </p:blipFill>
          <p:spPr>
            <a:xfrm>
              <a:off x="2639938" y="2573457"/>
              <a:ext cx="577194" cy="1037812"/>
            </a:xfrm>
            <a:prstGeom prst="rect">
              <a:avLst/>
            </a:prstGeom>
          </p:spPr>
        </p:pic>
      </p:grpSp>
      <p:sp>
        <p:nvSpPr>
          <p:cNvPr id="48" name="Rounded Rectangle 66">
            <a:extLst>
              <a:ext uri="{FF2B5EF4-FFF2-40B4-BE49-F238E27FC236}">
                <a16:creationId xmlns:a16="http://schemas.microsoft.com/office/drawing/2014/main" id="{ADBB11AB-31A9-4150-B149-468A7BD71214}"/>
              </a:ext>
            </a:extLst>
          </p:cNvPr>
          <p:cNvSpPr/>
          <p:nvPr/>
        </p:nvSpPr>
        <p:spPr bwMode="auto">
          <a:xfrm>
            <a:off x="996616" y="1418632"/>
            <a:ext cx="2433744" cy="1746641"/>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93B1D162-6207-4DCD-B95A-542FF0335768}"/>
              </a:ext>
            </a:extLst>
          </p:cNvPr>
          <p:cNvSpPr/>
          <p:nvPr/>
        </p:nvSpPr>
        <p:spPr>
          <a:xfrm>
            <a:off x="1248211" y="1402930"/>
            <a:ext cx="18838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Client mobile app</a:t>
            </a:r>
          </a:p>
        </p:txBody>
      </p:sp>
      <p:cxnSp>
        <p:nvCxnSpPr>
          <p:cNvPr id="50" name="Straight Arrow Connector 49">
            <a:extLst>
              <a:ext uri="{FF2B5EF4-FFF2-40B4-BE49-F238E27FC236}">
                <a16:creationId xmlns:a16="http://schemas.microsoft.com/office/drawing/2014/main" id="{7D5020AF-55FD-45C5-BD1F-2FB2CA40BAE8}"/>
              </a:ext>
            </a:extLst>
          </p:cNvPr>
          <p:cNvCxnSpPr>
            <a:cxnSpLocks/>
            <a:stCxn id="47" idx="3"/>
          </p:cNvCxnSpPr>
          <p:nvPr/>
        </p:nvCxnSpPr>
        <p:spPr>
          <a:xfrm>
            <a:off x="2429935" y="2414078"/>
            <a:ext cx="4193229" cy="1299197"/>
          </a:xfrm>
          <a:prstGeom prst="straightConnector1">
            <a:avLst/>
          </a:prstGeom>
          <a:noFill/>
          <a:ln w="127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42BCBE9-9F18-4531-94F9-E3D6BBBB417B}"/>
              </a:ext>
            </a:extLst>
          </p:cNvPr>
          <p:cNvCxnSpPr>
            <a:cxnSpLocks/>
          </p:cNvCxnSpPr>
          <p:nvPr/>
        </p:nvCxnSpPr>
        <p:spPr>
          <a:xfrm flipV="1">
            <a:off x="5095086" y="3959542"/>
            <a:ext cx="1535704" cy="1434918"/>
          </a:xfrm>
          <a:prstGeom prst="straightConnector1">
            <a:avLst/>
          </a:prstGeom>
          <a:noFill/>
          <a:ln w="12700" cap="flat" cmpd="sng" algn="ctr">
            <a:solidFill>
              <a:sysClr val="windowText" lastClr="000000"/>
            </a:solidFill>
            <a:prstDash val="solid"/>
            <a:miter lim="800000"/>
            <a:tailEnd type="triangle"/>
          </a:ln>
          <a:effectLst/>
        </p:spPr>
      </p:cxnSp>
      <p:sp>
        <p:nvSpPr>
          <p:cNvPr id="52" name="Rectangle 51">
            <a:extLst>
              <a:ext uri="{FF2B5EF4-FFF2-40B4-BE49-F238E27FC236}">
                <a16:creationId xmlns:a16="http://schemas.microsoft.com/office/drawing/2014/main" id="{6984F3D2-390A-458A-9CB2-FC68D680000C}"/>
              </a:ext>
            </a:extLst>
          </p:cNvPr>
          <p:cNvSpPr/>
          <p:nvPr/>
        </p:nvSpPr>
        <p:spPr bwMode="auto">
          <a:xfrm>
            <a:off x="6675437" y="2125662"/>
            <a:ext cx="1622838" cy="4052998"/>
          </a:xfrm>
          <a:prstGeom prst="rect">
            <a:avLst/>
          </a:prstGeom>
          <a:solidFill>
            <a:srgbClr val="DEE6F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p:txBody>
      </p:sp>
      <p:pic>
        <p:nvPicPr>
          <p:cNvPr id="53" name="Picture 52">
            <a:extLst>
              <a:ext uri="{FF2B5EF4-FFF2-40B4-BE49-F238E27FC236}">
                <a16:creationId xmlns:a16="http://schemas.microsoft.com/office/drawing/2014/main" id="{3294444B-37E5-4BD2-8069-4AA0BFDEA545}"/>
              </a:ext>
            </a:extLst>
          </p:cNvPr>
          <p:cNvPicPr>
            <a:picLocks noChangeAspect="1"/>
          </p:cNvPicPr>
          <p:nvPr/>
        </p:nvPicPr>
        <p:blipFill>
          <a:blip r:embed="rId6"/>
          <a:stretch>
            <a:fillRect/>
          </a:stretch>
        </p:blipFill>
        <p:spPr>
          <a:xfrm>
            <a:off x="6831276" y="3382988"/>
            <a:ext cx="1297440" cy="1022896"/>
          </a:xfrm>
          <a:prstGeom prst="rect">
            <a:avLst/>
          </a:prstGeom>
        </p:spPr>
      </p:pic>
      <p:pic>
        <p:nvPicPr>
          <p:cNvPr id="54" name="Picture 53">
            <a:extLst>
              <a:ext uri="{FF2B5EF4-FFF2-40B4-BE49-F238E27FC236}">
                <a16:creationId xmlns:a16="http://schemas.microsoft.com/office/drawing/2014/main" id="{9F23B01A-2426-49D4-9219-D4BE4AFE0292}"/>
              </a:ext>
            </a:extLst>
          </p:cNvPr>
          <p:cNvPicPr>
            <a:picLocks noChangeAspect="1"/>
          </p:cNvPicPr>
          <p:nvPr/>
        </p:nvPicPr>
        <p:blipFill>
          <a:blip r:embed="rId7"/>
          <a:stretch>
            <a:fillRect/>
          </a:stretch>
        </p:blipFill>
        <p:spPr>
          <a:xfrm>
            <a:off x="6946819" y="2286614"/>
            <a:ext cx="1053693" cy="753737"/>
          </a:xfrm>
          <a:prstGeom prst="rect">
            <a:avLst/>
          </a:prstGeom>
        </p:spPr>
      </p:pic>
      <p:pic>
        <p:nvPicPr>
          <p:cNvPr id="55" name="Picture 54">
            <a:extLst>
              <a:ext uri="{FF2B5EF4-FFF2-40B4-BE49-F238E27FC236}">
                <a16:creationId xmlns:a16="http://schemas.microsoft.com/office/drawing/2014/main" id="{1ECF1664-C339-4520-AB20-EEC81047FD50}"/>
              </a:ext>
            </a:extLst>
          </p:cNvPr>
          <p:cNvPicPr>
            <a:picLocks noChangeAspect="1"/>
          </p:cNvPicPr>
          <p:nvPr/>
        </p:nvPicPr>
        <p:blipFill>
          <a:blip r:embed="rId8"/>
          <a:stretch>
            <a:fillRect/>
          </a:stretch>
        </p:blipFill>
        <p:spPr>
          <a:xfrm>
            <a:off x="6916385" y="4951311"/>
            <a:ext cx="1165945" cy="841821"/>
          </a:xfrm>
          <a:prstGeom prst="rect">
            <a:avLst/>
          </a:prstGeom>
        </p:spPr>
      </p:pic>
      <p:sp>
        <p:nvSpPr>
          <p:cNvPr id="56" name="Rectangle 55">
            <a:extLst>
              <a:ext uri="{FF2B5EF4-FFF2-40B4-BE49-F238E27FC236}">
                <a16:creationId xmlns:a16="http://schemas.microsoft.com/office/drawing/2014/main" id="{66B7D7A8-F412-4599-BACF-11D1FE540FB3}"/>
              </a:ext>
            </a:extLst>
          </p:cNvPr>
          <p:cNvSpPr/>
          <p:nvPr/>
        </p:nvSpPr>
        <p:spPr>
          <a:xfrm>
            <a:off x="6650055" y="2945304"/>
            <a:ext cx="1632068" cy="584775"/>
          </a:xfrm>
          <a:prstGeom prst="rect">
            <a:avLst/>
          </a:prstGeom>
        </p:spPr>
        <p:txBody>
          <a:bodyPr wrap="squar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lumMod val="50000"/>
                  </a:schemeClr>
                </a:solidFill>
                <a:effectLst/>
                <a:uLnTx/>
                <a:uFillTx/>
                <a:latin typeface="Segoe UI"/>
                <a:ea typeface="+mn-ea"/>
                <a:cs typeface="+mn-cs"/>
              </a:rPr>
              <a:t>Developer portal</a:t>
            </a:r>
          </a:p>
        </p:txBody>
      </p:sp>
      <p:sp>
        <p:nvSpPr>
          <p:cNvPr id="57" name="Rectangle 56">
            <a:extLst>
              <a:ext uri="{FF2B5EF4-FFF2-40B4-BE49-F238E27FC236}">
                <a16:creationId xmlns:a16="http://schemas.microsoft.com/office/drawing/2014/main" id="{AFBF53EE-17C8-4001-B36D-92C98B5F444F}"/>
              </a:ext>
            </a:extLst>
          </p:cNvPr>
          <p:cNvSpPr/>
          <p:nvPr/>
        </p:nvSpPr>
        <p:spPr>
          <a:xfrm>
            <a:off x="6693098" y="4330936"/>
            <a:ext cx="1632068" cy="338554"/>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lumMod val="50000"/>
                  </a:schemeClr>
                </a:solidFill>
                <a:effectLst/>
                <a:uLnTx/>
                <a:uFillTx/>
                <a:latin typeface="Segoe UI"/>
                <a:ea typeface="+mn-ea"/>
                <a:cs typeface="+mn-cs"/>
              </a:rPr>
              <a:t>API Gateway</a:t>
            </a:r>
          </a:p>
        </p:txBody>
      </p:sp>
      <p:sp>
        <p:nvSpPr>
          <p:cNvPr id="58" name="Rectangle 57">
            <a:extLst>
              <a:ext uri="{FF2B5EF4-FFF2-40B4-BE49-F238E27FC236}">
                <a16:creationId xmlns:a16="http://schemas.microsoft.com/office/drawing/2014/main" id="{4CA7B69F-F788-4F52-A0ED-13BE81489B95}"/>
              </a:ext>
            </a:extLst>
          </p:cNvPr>
          <p:cNvSpPr/>
          <p:nvPr/>
        </p:nvSpPr>
        <p:spPr>
          <a:xfrm>
            <a:off x="6693098" y="5731290"/>
            <a:ext cx="1632068" cy="338554"/>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lumMod val="50000"/>
                  </a:schemeClr>
                </a:solidFill>
                <a:effectLst/>
                <a:uLnTx/>
                <a:uFillTx/>
                <a:latin typeface="Segoe UI"/>
                <a:ea typeface="+mn-ea"/>
                <a:cs typeface="+mn-cs"/>
              </a:rPr>
              <a:t>Publisher portal</a:t>
            </a:r>
          </a:p>
        </p:txBody>
      </p:sp>
      <p:sp>
        <p:nvSpPr>
          <p:cNvPr id="59" name="Rectangle 58">
            <a:extLst>
              <a:ext uri="{FF2B5EF4-FFF2-40B4-BE49-F238E27FC236}">
                <a16:creationId xmlns:a16="http://schemas.microsoft.com/office/drawing/2014/main" id="{BB361BCB-044D-4D81-8F48-E988FCBFCCB3}"/>
              </a:ext>
            </a:extLst>
          </p:cNvPr>
          <p:cNvSpPr/>
          <p:nvPr/>
        </p:nvSpPr>
        <p:spPr>
          <a:xfrm>
            <a:off x="6221902" y="1770533"/>
            <a:ext cx="2758191"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Azure API Management</a:t>
            </a:r>
          </a:p>
        </p:txBody>
      </p:sp>
      <p:grpSp>
        <p:nvGrpSpPr>
          <p:cNvPr id="60" name="Group 59">
            <a:extLst>
              <a:ext uri="{FF2B5EF4-FFF2-40B4-BE49-F238E27FC236}">
                <a16:creationId xmlns:a16="http://schemas.microsoft.com/office/drawing/2014/main" id="{AF078A78-8AE7-4B48-94F3-EEFE7E544A7C}"/>
              </a:ext>
            </a:extLst>
          </p:cNvPr>
          <p:cNvGrpSpPr/>
          <p:nvPr/>
        </p:nvGrpSpPr>
        <p:grpSpPr>
          <a:xfrm>
            <a:off x="9386675" y="2669940"/>
            <a:ext cx="601163" cy="337001"/>
            <a:chOff x="1601399" y="2288295"/>
            <a:chExt cx="601248" cy="337049"/>
          </a:xfrm>
        </p:grpSpPr>
        <p:grpSp>
          <p:nvGrpSpPr>
            <p:cNvPr id="61" name="Group 60">
              <a:extLst>
                <a:ext uri="{FF2B5EF4-FFF2-40B4-BE49-F238E27FC236}">
                  <a16:creationId xmlns:a16="http://schemas.microsoft.com/office/drawing/2014/main" id="{04C8019C-F5CA-421E-BB78-9C153E8CFFB0}"/>
                </a:ext>
              </a:extLst>
            </p:cNvPr>
            <p:cNvGrpSpPr/>
            <p:nvPr/>
          </p:nvGrpSpPr>
          <p:grpSpPr>
            <a:xfrm>
              <a:off x="1601399" y="2288295"/>
              <a:ext cx="601248" cy="337049"/>
              <a:chOff x="3523102" y="1791568"/>
              <a:chExt cx="6746733" cy="3782104"/>
            </a:xfrm>
            <a:solidFill>
              <a:srgbClr val="002060"/>
            </a:solidFill>
          </p:grpSpPr>
          <p:sp>
            <p:nvSpPr>
              <p:cNvPr id="63" name="Rectangle 62">
                <a:extLst>
                  <a:ext uri="{FF2B5EF4-FFF2-40B4-BE49-F238E27FC236}">
                    <a16:creationId xmlns:a16="http://schemas.microsoft.com/office/drawing/2014/main" id="{B35D7A98-9AED-48E1-BED6-F6878419786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sp>
            <p:nvSpPr>
              <p:cNvPr id="64" name="Freeform 96">
                <a:extLst>
                  <a:ext uri="{FF2B5EF4-FFF2-40B4-BE49-F238E27FC236}">
                    <a16:creationId xmlns:a16="http://schemas.microsoft.com/office/drawing/2014/main" id="{CE94E592-4DDA-4B6E-AA3E-758993619A5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sp>
            <p:nvSpPr>
              <p:cNvPr id="65" name="Freeform 97">
                <a:extLst>
                  <a:ext uri="{FF2B5EF4-FFF2-40B4-BE49-F238E27FC236}">
                    <a16:creationId xmlns:a16="http://schemas.microsoft.com/office/drawing/2014/main" id="{7A41F259-5290-4CF4-8AEB-5D97596698B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grpSp>
        <p:sp>
          <p:nvSpPr>
            <p:cNvPr id="62" name="Hexagon 61">
              <a:extLst>
                <a:ext uri="{FF2B5EF4-FFF2-40B4-BE49-F238E27FC236}">
                  <a16:creationId xmlns:a16="http://schemas.microsoft.com/office/drawing/2014/main" id="{6300833A-6988-43E7-A277-005C81484591}"/>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effectLst/>
                <a:uLnTx/>
                <a:uFillTx/>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AD465991-2CAA-4EC0-9BF0-57FBBE1467CC}"/>
              </a:ext>
            </a:extLst>
          </p:cNvPr>
          <p:cNvGrpSpPr/>
          <p:nvPr/>
        </p:nvGrpSpPr>
        <p:grpSpPr>
          <a:xfrm>
            <a:off x="9386675" y="4024830"/>
            <a:ext cx="601163" cy="337001"/>
            <a:chOff x="1596268" y="2657736"/>
            <a:chExt cx="601248" cy="337049"/>
          </a:xfrm>
        </p:grpSpPr>
        <p:grpSp>
          <p:nvGrpSpPr>
            <p:cNvPr id="67" name="Group 66">
              <a:extLst>
                <a:ext uri="{FF2B5EF4-FFF2-40B4-BE49-F238E27FC236}">
                  <a16:creationId xmlns:a16="http://schemas.microsoft.com/office/drawing/2014/main" id="{E5D0B389-6298-4214-96E4-3A199B143B3F}"/>
                </a:ext>
              </a:extLst>
            </p:cNvPr>
            <p:cNvGrpSpPr/>
            <p:nvPr/>
          </p:nvGrpSpPr>
          <p:grpSpPr>
            <a:xfrm>
              <a:off x="1596268" y="2657736"/>
              <a:ext cx="601248" cy="337049"/>
              <a:chOff x="3523102" y="1791568"/>
              <a:chExt cx="6746733" cy="3782104"/>
            </a:xfrm>
            <a:solidFill>
              <a:srgbClr val="00B050"/>
            </a:solidFill>
          </p:grpSpPr>
          <p:sp>
            <p:nvSpPr>
              <p:cNvPr id="69" name="Rectangle 68">
                <a:extLst>
                  <a:ext uri="{FF2B5EF4-FFF2-40B4-BE49-F238E27FC236}">
                    <a16:creationId xmlns:a16="http://schemas.microsoft.com/office/drawing/2014/main" id="{0B37EC6C-BE26-465C-8071-719CBE869ADA}"/>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sp>
            <p:nvSpPr>
              <p:cNvPr id="70" name="Freeform 92">
                <a:extLst>
                  <a:ext uri="{FF2B5EF4-FFF2-40B4-BE49-F238E27FC236}">
                    <a16:creationId xmlns:a16="http://schemas.microsoft.com/office/drawing/2014/main" id="{548C8387-94F5-4712-8AF8-9B2AE18CF6C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sp>
            <p:nvSpPr>
              <p:cNvPr id="71" name="Freeform 93">
                <a:extLst>
                  <a:ext uri="{FF2B5EF4-FFF2-40B4-BE49-F238E27FC236}">
                    <a16:creationId xmlns:a16="http://schemas.microsoft.com/office/drawing/2014/main" id="{551C20F0-3B92-473B-9708-35449BDACD4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grpSp>
        <p:sp>
          <p:nvSpPr>
            <p:cNvPr id="68" name="Hexagon 67">
              <a:extLst>
                <a:ext uri="{FF2B5EF4-FFF2-40B4-BE49-F238E27FC236}">
                  <a16:creationId xmlns:a16="http://schemas.microsoft.com/office/drawing/2014/main" id="{4AB4632B-58B0-45EE-B826-EB7D84E7A0F9}"/>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effectLst/>
                <a:uLnTx/>
                <a:uFillTx/>
                <a:latin typeface="Segoe UI Light"/>
                <a:ea typeface="Segoe UI" pitchFamily="34" charset="0"/>
                <a:cs typeface="Segoe UI" pitchFamily="34" charset="0"/>
              </a:endParaRPr>
            </a:p>
          </p:txBody>
        </p:sp>
      </p:grpSp>
      <p:sp>
        <p:nvSpPr>
          <p:cNvPr id="72" name="Rounded Rectangle 66">
            <a:extLst>
              <a:ext uri="{FF2B5EF4-FFF2-40B4-BE49-F238E27FC236}">
                <a16:creationId xmlns:a16="http://schemas.microsoft.com/office/drawing/2014/main" id="{70CF4CC2-2909-4D6E-A673-B892DDA403C1}"/>
              </a:ext>
            </a:extLst>
          </p:cNvPr>
          <p:cNvSpPr/>
          <p:nvPr/>
        </p:nvSpPr>
        <p:spPr bwMode="auto">
          <a:xfrm>
            <a:off x="9223487" y="3570219"/>
            <a:ext cx="1857700" cy="988014"/>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D10082C9-088F-4429-A006-536B4CC4DBFD}"/>
              </a:ext>
            </a:extLst>
          </p:cNvPr>
          <p:cNvSpPr/>
          <p:nvPr/>
        </p:nvSpPr>
        <p:spPr>
          <a:xfrm>
            <a:off x="9326785" y="3531158"/>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Microservice 2</a:t>
            </a:r>
          </a:p>
        </p:txBody>
      </p:sp>
      <p:sp>
        <p:nvSpPr>
          <p:cNvPr id="74" name="Rounded Rectangle 66">
            <a:extLst>
              <a:ext uri="{FF2B5EF4-FFF2-40B4-BE49-F238E27FC236}">
                <a16:creationId xmlns:a16="http://schemas.microsoft.com/office/drawing/2014/main" id="{4C83D6BD-30DF-4394-9F5B-22F3C1CD970F}"/>
              </a:ext>
            </a:extLst>
          </p:cNvPr>
          <p:cNvSpPr/>
          <p:nvPr/>
        </p:nvSpPr>
        <p:spPr bwMode="auto">
          <a:xfrm>
            <a:off x="9223487" y="2216260"/>
            <a:ext cx="1857700" cy="988014"/>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AF12D1F-B274-49AC-8B56-07F05C36DC47}"/>
              </a:ext>
            </a:extLst>
          </p:cNvPr>
          <p:cNvSpPr/>
          <p:nvPr/>
        </p:nvSpPr>
        <p:spPr>
          <a:xfrm>
            <a:off x="9326785" y="2177199"/>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Microservice 1</a:t>
            </a:r>
          </a:p>
        </p:txBody>
      </p:sp>
      <p:sp>
        <p:nvSpPr>
          <p:cNvPr id="76" name="Rectangle 75">
            <a:extLst>
              <a:ext uri="{FF2B5EF4-FFF2-40B4-BE49-F238E27FC236}">
                <a16:creationId xmlns:a16="http://schemas.microsoft.com/office/drawing/2014/main" id="{D29BC89A-117A-4A8C-A80B-E50CC04B8AB0}"/>
              </a:ext>
            </a:extLst>
          </p:cNvPr>
          <p:cNvSpPr/>
          <p:nvPr/>
        </p:nvSpPr>
        <p:spPr>
          <a:xfrm>
            <a:off x="9356894" y="4306883"/>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itchFamily="34" charset="0"/>
                <a:ea typeface="+mn-ea"/>
                <a:cs typeface="+mn-cs"/>
              </a:rPr>
              <a:t>container</a:t>
            </a:r>
          </a:p>
        </p:txBody>
      </p:sp>
      <p:sp>
        <p:nvSpPr>
          <p:cNvPr id="77" name="Rectangle 76">
            <a:extLst>
              <a:ext uri="{FF2B5EF4-FFF2-40B4-BE49-F238E27FC236}">
                <a16:creationId xmlns:a16="http://schemas.microsoft.com/office/drawing/2014/main" id="{00542B0D-D3D6-4BDA-991B-5309A624F712}"/>
              </a:ext>
            </a:extLst>
          </p:cNvPr>
          <p:cNvSpPr/>
          <p:nvPr/>
        </p:nvSpPr>
        <p:spPr>
          <a:xfrm>
            <a:off x="9316984" y="2952415"/>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itchFamily="34" charset="0"/>
                <a:ea typeface="+mn-ea"/>
                <a:cs typeface="+mn-cs"/>
              </a:rPr>
              <a:t>container</a:t>
            </a:r>
          </a:p>
        </p:txBody>
      </p:sp>
      <p:sp>
        <p:nvSpPr>
          <p:cNvPr id="78" name="Rectangle 77">
            <a:extLst>
              <a:ext uri="{FF2B5EF4-FFF2-40B4-BE49-F238E27FC236}">
                <a16:creationId xmlns:a16="http://schemas.microsoft.com/office/drawing/2014/main" id="{658CC495-F272-4147-A72B-8104987C60CE}"/>
              </a:ext>
            </a:extLst>
          </p:cNvPr>
          <p:cNvSpPr/>
          <p:nvPr/>
        </p:nvSpPr>
        <p:spPr>
          <a:xfrm>
            <a:off x="9356894" y="3808103"/>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itchFamily="34" charset="0"/>
                <a:ea typeface="+mn-ea"/>
                <a:cs typeface="+mn-cs"/>
              </a:rPr>
              <a:t>Web API</a:t>
            </a:r>
          </a:p>
        </p:txBody>
      </p:sp>
      <p:sp>
        <p:nvSpPr>
          <p:cNvPr id="79" name="Rectangle 78">
            <a:extLst>
              <a:ext uri="{FF2B5EF4-FFF2-40B4-BE49-F238E27FC236}">
                <a16:creationId xmlns:a16="http://schemas.microsoft.com/office/drawing/2014/main" id="{B4202129-4FEB-4631-B550-359E14817580}"/>
              </a:ext>
            </a:extLst>
          </p:cNvPr>
          <p:cNvSpPr/>
          <p:nvPr/>
        </p:nvSpPr>
        <p:spPr>
          <a:xfrm>
            <a:off x="9355037" y="2447768"/>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itchFamily="34" charset="0"/>
                <a:ea typeface="+mn-ea"/>
                <a:cs typeface="+mn-cs"/>
              </a:rPr>
              <a:t>Web API</a:t>
            </a:r>
          </a:p>
        </p:txBody>
      </p:sp>
      <p:sp>
        <p:nvSpPr>
          <p:cNvPr id="80" name="Rounded Rectangle 66">
            <a:extLst>
              <a:ext uri="{FF2B5EF4-FFF2-40B4-BE49-F238E27FC236}">
                <a16:creationId xmlns:a16="http://schemas.microsoft.com/office/drawing/2014/main" id="{5C896F77-7CF8-4AD6-8808-9AF1CF99D37A}"/>
              </a:ext>
            </a:extLst>
          </p:cNvPr>
          <p:cNvSpPr/>
          <p:nvPr/>
        </p:nvSpPr>
        <p:spPr bwMode="auto">
          <a:xfrm>
            <a:off x="9223487" y="4916185"/>
            <a:ext cx="1857700" cy="988014"/>
          </a:xfrm>
          <a:prstGeom prst="roundRect">
            <a:avLst/>
          </a:prstGeom>
          <a:noFill/>
          <a:ln w="10795" cap="flat" cmpd="sng" algn="ctr">
            <a:solidFill>
              <a:schemeClr val="tx1"/>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0B1425CD-2608-4051-B0EE-45E873E5CAAC}"/>
              </a:ext>
            </a:extLst>
          </p:cNvPr>
          <p:cNvSpPr/>
          <p:nvPr/>
        </p:nvSpPr>
        <p:spPr>
          <a:xfrm>
            <a:off x="9326785" y="487712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Microservice 3</a:t>
            </a:r>
          </a:p>
        </p:txBody>
      </p:sp>
      <p:sp>
        <p:nvSpPr>
          <p:cNvPr id="82" name="Rectangle 81">
            <a:extLst>
              <a:ext uri="{FF2B5EF4-FFF2-40B4-BE49-F238E27FC236}">
                <a16:creationId xmlns:a16="http://schemas.microsoft.com/office/drawing/2014/main" id="{754E5C1F-07C1-4BF2-9652-7A7C41165F29}"/>
              </a:ext>
            </a:extLst>
          </p:cNvPr>
          <p:cNvSpPr/>
          <p:nvPr/>
        </p:nvSpPr>
        <p:spPr>
          <a:xfrm>
            <a:off x="9316984" y="5652340"/>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itchFamily="34" charset="0"/>
                <a:ea typeface="+mn-ea"/>
                <a:cs typeface="+mn-cs"/>
              </a:rPr>
              <a:t>container</a:t>
            </a:r>
          </a:p>
        </p:txBody>
      </p:sp>
      <p:sp>
        <p:nvSpPr>
          <p:cNvPr id="83" name="Rectangle 82">
            <a:extLst>
              <a:ext uri="{FF2B5EF4-FFF2-40B4-BE49-F238E27FC236}">
                <a16:creationId xmlns:a16="http://schemas.microsoft.com/office/drawing/2014/main" id="{E7B345AF-232A-41EB-AC0E-9C0FE7409D57}"/>
              </a:ext>
            </a:extLst>
          </p:cNvPr>
          <p:cNvSpPr/>
          <p:nvPr/>
        </p:nvSpPr>
        <p:spPr>
          <a:xfrm>
            <a:off x="9355037" y="5147693"/>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itchFamily="34" charset="0"/>
                <a:ea typeface="+mn-ea"/>
                <a:cs typeface="+mn-cs"/>
              </a:rPr>
              <a:t>Web API</a:t>
            </a:r>
          </a:p>
        </p:txBody>
      </p:sp>
      <p:grpSp>
        <p:nvGrpSpPr>
          <p:cNvPr id="84" name="Group 83">
            <a:extLst>
              <a:ext uri="{FF2B5EF4-FFF2-40B4-BE49-F238E27FC236}">
                <a16:creationId xmlns:a16="http://schemas.microsoft.com/office/drawing/2014/main" id="{8B3C59CE-E0AE-41E9-AAE5-514305D10A45}"/>
              </a:ext>
            </a:extLst>
          </p:cNvPr>
          <p:cNvGrpSpPr/>
          <p:nvPr/>
        </p:nvGrpSpPr>
        <p:grpSpPr>
          <a:xfrm>
            <a:off x="9393567" y="5369552"/>
            <a:ext cx="601163" cy="337001"/>
            <a:chOff x="2244917" y="2288296"/>
            <a:chExt cx="601248" cy="337049"/>
          </a:xfrm>
        </p:grpSpPr>
        <p:grpSp>
          <p:nvGrpSpPr>
            <p:cNvPr id="85" name="Group 84">
              <a:extLst>
                <a:ext uri="{FF2B5EF4-FFF2-40B4-BE49-F238E27FC236}">
                  <a16:creationId xmlns:a16="http://schemas.microsoft.com/office/drawing/2014/main" id="{DB08A48A-7D7D-4CBB-89CB-D607CE133851}"/>
                </a:ext>
              </a:extLst>
            </p:cNvPr>
            <p:cNvGrpSpPr/>
            <p:nvPr/>
          </p:nvGrpSpPr>
          <p:grpSpPr>
            <a:xfrm>
              <a:off x="2244917" y="2288296"/>
              <a:ext cx="601248" cy="337049"/>
              <a:chOff x="3523102" y="1791568"/>
              <a:chExt cx="6746733" cy="3782104"/>
            </a:xfrm>
            <a:solidFill>
              <a:srgbClr val="C00000"/>
            </a:solidFill>
          </p:grpSpPr>
          <p:sp>
            <p:nvSpPr>
              <p:cNvPr id="87" name="Rectangle 86">
                <a:extLst>
                  <a:ext uri="{FF2B5EF4-FFF2-40B4-BE49-F238E27FC236}">
                    <a16:creationId xmlns:a16="http://schemas.microsoft.com/office/drawing/2014/main" id="{248D3D04-53BC-4FC7-B4BD-E9917520B09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sp>
            <p:nvSpPr>
              <p:cNvPr id="88" name="Freeform 100">
                <a:extLst>
                  <a:ext uri="{FF2B5EF4-FFF2-40B4-BE49-F238E27FC236}">
                    <a16:creationId xmlns:a16="http://schemas.microsoft.com/office/drawing/2014/main" id="{8E807493-CE54-4C27-BE8B-89A59A52489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sp>
            <p:nvSpPr>
              <p:cNvPr id="89" name="Freeform 101">
                <a:extLst>
                  <a:ext uri="{FF2B5EF4-FFF2-40B4-BE49-F238E27FC236}">
                    <a16:creationId xmlns:a16="http://schemas.microsoft.com/office/drawing/2014/main" id="{0259464C-8B38-4B78-AB2E-4778506BA53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chemeClr val="tx1"/>
                  </a:solidFill>
                  <a:effectLst/>
                  <a:uLnTx/>
                  <a:uFillTx/>
                  <a:latin typeface="Segoe UI"/>
                  <a:ea typeface="+mn-ea"/>
                  <a:cs typeface="+mn-cs"/>
                </a:endParaRPr>
              </a:p>
            </p:txBody>
          </p:sp>
        </p:grpSp>
        <p:sp>
          <p:nvSpPr>
            <p:cNvPr id="86" name="Hexagon 85">
              <a:extLst>
                <a:ext uri="{FF2B5EF4-FFF2-40B4-BE49-F238E27FC236}">
                  <a16:creationId xmlns:a16="http://schemas.microsoft.com/office/drawing/2014/main" id="{E9BB964B-595A-4918-8E88-064155EA214F}"/>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effectLst/>
                <a:uLnTx/>
                <a:uFillTx/>
                <a:latin typeface="Segoe UI Light"/>
                <a:ea typeface="Segoe UI" pitchFamily="34" charset="0"/>
                <a:cs typeface="Segoe UI" pitchFamily="34" charset="0"/>
              </a:endParaRPr>
            </a:p>
          </p:txBody>
        </p:sp>
      </p:grpSp>
      <p:sp>
        <p:nvSpPr>
          <p:cNvPr id="90" name="Rectangle 89">
            <a:extLst>
              <a:ext uri="{FF2B5EF4-FFF2-40B4-BE49-F238E27FC236}">
                <a16:creationId xmlns:a16="http://schemas.microsoft.com/office/drawing/2014/main" id="{018368EA-6B14-4C55-A6FE-0A5C662EA1D2}"/>
              </a:ext>
            </a:extLst>
          </p:cNvPr>
          <p:cNvSpPr/>
          <p:nvPr/>
        </p:nvSpPr>
        <p:spPr bwMode="auto">
          <a:xfrm>
            <a:off x="3815239" y="1363662"/>
            <a:ext cx="7508398" cy="5351931"/>
          </a:xfrm>
          <a:prstGeom prst="rect">
            <a:avLst/>
          </a:prstGeom>
          <a:noFill/>
          <a:ln w="57150">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856CCB74-A8C0-48E4-969C-0D4D84D9C646}"/>
              </a:ext>
            </a:extLst>
          </p:cNvPr>
          <p:cNvSpPr/>
          <p:nvPr/>
        </p:nvSpPr>
        <p:spPr>
          <a:xfrm>
            <a:off x="4010543" y="1489147"/>
            <a:ext cx="1362092" cy="400110"/>
          </a:xfrm>
          <a:prstGeom prst="rect">
            <a:avLst/>
          </a:prstGeom>
        </p:spPr>
        <p:txBody>
          <a:bodyPr wrap="squar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Back end</a:t>
            </a:r>
          </a:p>
        </p:txBody>
      </p:sp>
    </p:spTree>
    <p:extLst>
      <p:ext uri="{BB962C8B-B14F-4D97-AF65-F5344CB8AC3E}">
        <p14:creationId xmlns:p14="http://schemas.microsoft.com/office/powerpoint/2010/main" val="390870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87823"/>
          </a:xfrm>
        </p:spPr>
        <p:txBody>
          <a:bodyPr>
            <a:normAutofit/>
          </a:bodyPr>
          <a:lstStyle/>
          <a:p>
            <a:pPr marL="0" indent="0">
              <a:buNone/>
            </a:pPr>
            <a:r>
              <a:rPr lang="en-US" sz="3600" dirty="0"/>
              <a:t>There are many ways to deploy Docker containers on Azure. How do those options compare and what are motivations for each? </a:t>
            </a:r>
            <a:endParaRPr lang="en-US" sz="2000" i="1" dirty="0"/>
          </a:p>
          <a:p>
            <a:pPr lvl="2"/>
            <a:r>
              <a:rPr lang="en-US" sz="2800" dirty="0"/>
              <a:t>Web App for Containers – simple PaaS without full-featured container orchestration</a:t>
            </a:r>
          </a:p>
          <a:p>
            <a:pPr lvl="2"/>
            <a:r>
              <a:rPr lang="en-US" sz="2800" dirty="0"/>
              <a:t>Azure Container Instances – simple, isolated, without management tooling, enabling workload scale on demand</a:t>
            </a:r>
          </a:p>
          <a:p>
            <a:pPr lvl="2"/>
            <a:r>
              <a:rPr lang="en-US" sz="2800" dirty="0"/>
              <a:t>Azure Kubernetes Services (AKS) – the ideal solution for a fully managed experience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444357"/>
            <a:ext cx="10416482" cy="5287823"/>
          </a:xfrm>
        </p:spPr>
        <p:txBody>
          <a:bodyPr>
            <a:normAutofit/>
          </a:bodyPr>
          <a:lstStyle/>
          <a:p>
            <a:pPr marL="0" indent="0">
              <a:buNone/>
            </a:pPr>
            <a:r>
              <a:rPr lang="en-US" sz="3600" dirty="0"/>
              <a:t>Is there an option in Azure that provides container orchestration platform features that are easy to manage and migrate to, that can also handle our scale and management workflow requirements? </a:t>
            </a:r>
          </a:p>
          <a:p>
            <a:pPr marL="0" indent="0">
              <a:buNone/>
            </a:pPr>
            <a:endParaRPr lang="en-US" sz="1800" i="1" dirty="0"/>
          </a:p>
          <a:p>
            <a:pPr lvl="2"/>
            <a:r>
              <a:rPr lang="en-US" sz="2800" dirty="0"/>
              <a:t>The best option is to go with a managed cluster such as Azure Container Service (AKS), native to Azure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09696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6920" y="2157140"/>
            <a:ext cx="11653523" cy="2792889"/>
          </a:xfrm>
        </p:spPr>
        <p:txBody>
          <a:bodyPr>
            <a:normAutofit lnSpcReduction="10000"/>
          </a:bodyPr>
          <a:lstStyle/>
          <a:p>
            <a:pPr marL="0" indent="0">
              <a:buNone/>
            </a:pPr>
            <a:r>
              <a:rPr lang="en-US" sz="3600" i="1" dirty="0">
                <a:solidFill>
                  <a:schemeClr val="tx1"/>
                </a:solidFill>
              </a:rPr>
              <a:t>“With Azure Kubernetes Service (AKS) we feel confident we can make the move to a container-based platform with the right DevOps support in place to be successful with a small team.”</a:t>
            </a:r>
            <a:endParaRPr lang="en-US" sz="3600" dirty="0">
              <a:solidFill>
                <a:schemeClr val="tx1"/>
              </a:solidFill>
            </a:endParaRPr>
          </a:p>
          <a:p>
            <a:pPr marL="0" indent="0">
              <a:buNone/>
            </a:pPr>
            <a:r>
              <a:rPr lang="en-US" sz="2800" dirty="0">
                <a:solidFill>
                  <a:schemeClr val="tx1"/>
                </a:solidFill>
              </a:rPr>
              <a:t>	</a:t>
            </a:r>
          </a:p>
          <a:p>
            <a:pPr marL="0" indent="0">
              <a:buNone/>
            </a:pPr>
            <a:r>
              <a:rPr lang="en-US" sz="2800" dirty="0">
                <a:solidFill>
                  <a:schemeClr val="tx1"/>
                </a:solidFill>
              </a:rPr>
              <a:t>	- Arthur Block, VP of Engineering at Fabrikam Medical Conferences</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584094"/>
          </a:xfrm>
        </p:spPr>
        <p:txBody>
          <a:bodyPr>
            <a:normAutofit/>
          </a:bodyPr>
          <a:lstStyle/>
          <a:p>
            <a:r>
              <a:rPr lang="en-US" sz="3600" b="1" dirty="0"/>
              <a:t>Fabrikam Medical Conferences provides conference web site services tailored to the medical community.</a:t>
            </a:r>
          </a:p>
          <a:p>
            <a:pPr marL="0" indent="0">
              <a:buNone/>
            </a:pPr>
            <a:endParaRPr lang="en-US" sz="3600" b="1" dirty="0"/>
          </a:p>
          <a:p>
            <a:r>
              <a:rPr lang="en-US" sz="3600" b="1" dirty="0"/>
              <a:t>After starting with a few small conferences, they now have evolved into a well-known brand and handle over 100 conferences per year, and growing.</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s</a:t>
            </a:r>
            <a:r>
              <a:rPr lang="en-US" sz="4900" dirty="0">
                <a:solidFill>
                  <a:schemeClr val="tx1"/>
                </a:solidFill>
                <a:cs typeface="Segoe UI" panose="020B0502040204020203" pitchFamily="34" charset="0"/>
              </a:rPr>
              <a:t>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r>
              <a:rPr lang="en-US" sz="3600" b="1" dirty="0"/>
              <a:t>Each conference site has limited budget, but the conference owners have significant customization and change demands.</a:t>
            </a:r>
          </a:p>
          <a:p>
            <a:endParaRPr lang="en-US" sz="3600" b="1" dirty="0"/>
          </a:p>
          <a:p>
            <a:r>
              <a:rPr lang="en-US" sz="3600" b="1" dirty="0"/>
              <a:t>These changes can impact various aspects of the system from UI to back end, including conference registration and payment terms.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31152"/>
          </a:xfrm>
        </p:spPr>
        <p:txBody>
          <a:bodyPr>
            <a:normAutofit/>
          </a:bodyPr>
          <a:lstStyle/>
          <a:p>
            <a:r>
              <a:rPr lang="en-US" sz="3600" b="1" dirty="0"/>
              <a:t>12 developers handle </a:t>
            </a:r>
          </a:p>
          <a:p>
            <a:pPr lvl="1"/>
            <a:r>
              <a:rPr lang="en-US" sz="2800" b="1" dirty="0"/>
              <a:t>Development</a:t>
            </a:r>
          </a:p>
          <a:p>
            <a:pPr lvl="1"/>
            <a:r>
              <a:rPr lang="en-US" sz="2800" b="1" dirty="0"/>
              <a:t>Testing</a:t>
            </a:r>
          </a:p>
          <a:p>
            <a:pPr lvl="1"/>
            <a:r>
              <a:rPr lang="en-US" sz="2800" b="1" dirty="0"/>
              <a:t>Deployment</a:t>
            </a:r>
          </a:p>
          <a:p>
            <a:pPr lvl="1"/>
            <a:r>
              <a:rPr lang="en-US" sz="2800" b="1" dirty="0"/>
              <a:t>Operational management of all customer sites</a:t>
            </a:r>
          </a:p>
          <a:p>
            <a:endParaRPr lang="en-US" sz="3600" b="1" dirty="0"/>
          </a:p>
          <a:p>
            <a:r>
              <a:rPr lang="en-US" sz="3600" b="1" dirty="0"/>
              <a:t>Due to customer demands, they have issues with the efficiency and reliability of their development and DevOps workflows.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8608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263605"/>
            <a:ext cx="11653523" cy="5379312"/>
          </a:xfrm>
        </p:spPr>
        <p:txBody>
          <a:bodyPr>
            <a:normAutofit/>
          </a:bodyPr>
          <a:lstStyle/>
          <a:p>
            <a:r>
              <a:rPr lang="en-US" sz="3600" b="1" dirty="0"/>
              <a:t>The technology used is the MEAN stack </a:t>
            </a:r>
          </a:p>
          <a:p>
            <a:pPr lvl="1"/>
            <a:r>
              <a:rPr lang="en-US" sz="2800" b="1" dirty="0"/>
              <a:t>Mongo, Express, Angular, and Node.js</a:t>
            </a:r>
            <a:endParaRPr lang="en-US" sz="3600" b="1" dirty="0"/>
          </a:p>
          <a:p>
            <a:pPr lvl="1"/>
            <a:r>
              <a:rPr lang="en-US" sz="2800" b="1" dirty="0"/>
              <a:t>Conference sites are currently hosted on Windows Server machines on premise.</a:t>
            </a:r>
          </a:p>
          <a:p>
            <a:pPr lvl="1" fontAlgn="base"/>
            <a:r>
              <a:rPr lang="en-US" sz="2800" b="1" dirty="0"/>
              <a:t>The data back-end is a MongoDB cluster also deployed to Windows Server machines on premise.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40771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r>
              <a:rPr lang="en-US" sz="3600" b="1" dirty="0"/>
              <a:t>Conference owners (“customers”) are considered “tenants”, and each tenant is treated as a unique deployment including:</a:t>
            </a:r>
          </a:p>
          <a:p>
            <a:pPr lvl="2" fontAlgn="base"/>
            <a:r>
              <a:rPr lang="en-US" sz="2400" b="1" dirty="0"/>
              <a:t>A database in the MongoDB cluster with its own collections</a:t>
            </a:r>
          </a:p>
          <a:p>
            <a:pPr lvl="2" fontAlgn="base"/>
            <a:r>
              <a:rPr lang="en-US" sz="2400" b="1" dirty="0"/>
              <a:t>A copy of the most recent functional conference code base is taken and configured to point at the tenant database</a:t>
            </a:r>
          </a:p>
          <a:p>
            <a:pPr lvl="0" fontAlgn="base"/>
            <a:endParaRPr lang="en-US" sz="2000" b="1" dirty="0"/>
          </a:p>
          <a:p>
            <a:pPr lvl="0" fontAlgn="base"/>
            <a:r>
              <a:rPr lang="en-US" sz="3600" b="1" dirty="0"/>
              <a:t>Modifications are made to support the customer’s needs</a:t>
            </a:r>
          </a:p>
          <a:p>
            <a:pPr lvl="2" fontAlgn="base"/>
            <a:r>
              <a:rPr lang="en-US" sz="2400" b="1" dirty="0"/>
              <a:t>The tenant’s code is deployed to a specific group of load balanced Windows Server machines dedicated to one or more tenant.</a:t>
            </a:r>
          </a:p>
          <a:p>
            <a:pPr lvl="2" fontAlgn="base"/>
            <a:r>
              <a:rPr lang="en-US" sz="2400" b="1" dirty="0"/>
              <a:t>Once the conference site is live, the inevitable requests for customizations to the deployment begins.</a:t>
            </a:r>
          </a:p>
          <a:p>
            <a:pPr lvl="2" fontAlgn="base"/>
            <a:endParaRPr lang="en-US" sz="2400" b="1" dirty="0"/>
          </a:p>
          <a:p>
            <a:pPr lvl="0" fontAlgn="base"/>
            <a:endParaRPr lang="en-US" sz="2000" b="1" dirty="0"/>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738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peech icon">
            <a:extLst>
              <a:ext uri="{FF2B5EF4-FFF2-40B4-BE49-F238E27FC236}">
                <a16:creationId xmlns:a16="http://schemas.microsoft.com/office/drawing/2014/main" id="{475009F3-F585-BA45-A864-378F7513E5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8775" y="4852416"/>
            <a:ext cx="3403986" cy="2005584"/>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269240" y="1189177"/>
            <a:ext cx="10916212" cy="5379312"/>
          </a:xfrm>
        </p:spPr>
        <p:txBody>
          <a:bodyPr>
            <a:normAutofit/>
          </a:bodyPr>
          <a:lstStyle/>
          <a:p>
            <a:r>
              <a:rPr lang="en-US" sz="3600" b="1" dirty="0"/>
              <a:t>They are looking to achieve the following:</a:t>
            </a:r>
          </a:p>
          <a:p>
            <a:pPr lvl="2" fontAlgn="base"/>
            <a:r>
              <a:rPr lang="en-US" sz="2800" b="1" dirty="0"/>
              <a:t>Reduce potential regressions introduced to functional tenant code when changes are made</a:t>
            </a:r>
          </a:p>
          <a:p>
            <a:pPr lvl="2" fontAlgn="base"/>
            <a:r>
              <a:rPr lang="en-US" sz="2800" b="1" dirty="0"/>
              <a:t>Ideally, changes to individual areas should not require a full regression test of the site functionality</a:t>
            </a:r>
          </a:p>
          <a:p>
            <a:pPr lvl="2" fontAlgn="base"/>
            <a:r>
              <a:rPr lang="en-US" sz="2800" b="1" dirty="0"/>
              <a:t>Reduce the time to onboard new tenants</a:t>
            </a:r>
          </a:p>
          <a:p>
            <a:pPr lvl="2" fontAlgn="base"/>
            <a:r>
              <a:rPr lang="en-US" sz="2800" b="1" dirty="0"/>
              <a:t>Reduce overhead managing changes, and related deployments</a:t>
            </a:r>
          </a:p>
          <a:p>
            <a:pPr lvl="2" fontAlgn="base"/>
            <a:r>
              <a:rPr lang="en-US" sz="2800" b="1" dirty="0"/>
              <a:t>Improve ability to roll back and recover post change</a:t>
            </a:r>
          </a:p>
          <a:p>
            <a:pPr lvl="2" fontAlgn="base"/>
            <a:r>
              <a:rPr lang="en-US" sz="2800" b="1" dirty="0"/>
              <a:t>Increase visibility into system operations and health</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280218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2260</Words>
  <Application>Microsoft Office PowerPoint</Application>
  <PresentationFormat>Widescreen</PresentationFormat>
  <Paragraphs>373</Paragraphs>
  <Slides>32</Slides>
  <Notes>32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32</vt:i4>
      </vt:variant>
    </vt:vector>
  </HeadingPairs>
  <TitlesOfParts>
    <vt:vector size="45" baseType="lpstr">
      <vt:lpstr>Arial</vt:lpstr>
      <vt:lpstr>Calibri</vt:lpstr>
      <vt:lpstr>Consolas</vt:lpstr>
      <vt:lpstr>Corbel</vt:lpstr>
      <vt:lpstr>Helvetica35-Thin</vt:lpstr>
      <vt:lpstr>Open Sans</vt:lpstr>
      <vt:lpstr>Segoe UI</vt:lpstr>
      <vt:lpstr>Segoe UI Light</vt:lpstr>
      <vt:lpstr>Segoe UI Semilight</vt:lpstr>
      <vt:lpstr>Wingdings</vt:lpstr>
      <vt:lpstr>2_Server and Cloud 2013</vt:lpstr>
      <vt:lpstr>C+E Readiness Template</vt:lpstr>
      <vt:lpstr>5-50033_TR23_BO_CT_Template</vt:lpstr>
      <vt:lpstr>Cloud-native applications</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needs </vt:lpstr>
      <vt:lpstr>Customer objections </vt:lpstr>
      <vt:lpstr>Common scenarios </vt:lpstr>
      <vt:lpstr>Common scenarios </vt:lpstr>
      <vt:lpstr>PowerPoint Presentation</vt:lpstr>
      <vt:lpstr>Step 2: Design the solution</vt:lpstr>
      <vt:lpstr>Step 3: Present the solution</vt:lpstr>
      <vt:lpstr>Wrap-up</vt:lpstr>
      <vt:lpstr>Preferred target audience </vt:lpstr>
      <vt:lpstr>Preferred solution </vt:lpstr>
      <vt:lpstr>Preferred solution </vt:lpstr>
      <vt:lpstr>Microservices key concepts </vt:lpstr>
      <vt:lpstr>Bounded contexts and microservices</vt:lpstr>
      <vt:lpstr>Business/Logical microservices (bounded contexts) </vt:lpstr>
      <vt:lpstr>Identifying a domain model per microservice/bounded context</vt:lpstr>
      <vt:lpstr>PowerPoint Presentation</vt:lpstr>
      <vt:lpstr>PowerPoint Presentation</vt:lpstr>
      <vt:lpstr>Direct client-to-microservices communication</vt:lpstr>
      <vt:lpstr>API Gateway with Azure API Management</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2018-10-21T16:54:03Z</dcterms:created>
  <dcterms:modified xsi:type="dcterms:W3CDTF">2019-11-05T21:51:46Z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walterm@microsoft.com</vt:lpwstr>
  </property>
  <property fmtid="{D5CDD505-2E9C-101B-9397-08002B2CF9AE}" pid="5" name="MSIP_Label_f42aa342-8706-4288-bd11-ebb85995028c_SetDate">
    <vt:lpwstr>2019-09-06T00:31:30.5028534Z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afdee7bf-b374-4e3a-8c4f-3811fe3bc335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